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8" r:id="rId3"/>
    <p:sldId id="286" r:id="rId4"/>
    <p:sldId id="289" r:id="rId5"/>
    <p:sldId id="287" r:id="rId6"/>
    <p:sldId id="298" r:id="rId7"/>
    <p:sldId id="338" r:id="rId8"/>
    <p:sldId id="272" r:id="rId9"/>
    <p:sldId id="273" r:id="rId10"/>
    <p:sldId id="341" r:id="rId11"/>
    <p:sldId id="344" r:id="rId12"/>
    <p:sldId id="342" r:id="rId13"/>
    <p:sldId id="348" r:id="rId14"/>
    <p:sldId id="349" r:id="rId15"/>
    <p:sldId id="300" r:id="rId16"/>
    <p:sldId id="343" r:id="rId17"/>
    <p:sldId id="345" r:id="rId18"/>
    <p:sldId id="337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58"/>
  </p:normalViewPr>
  <p:slideViewPr>
    <p:cSldViewPr>
      <p:cViewPr varScale="1">
        <p:scale>
          <a:sx n="97" d="100"/>
          <a:sy n="97" d="100"/>
        </p:scale>
        <p:origin x="8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1C9E1-15E3-4DDB-AEAA-FACA7834B7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AD3DBC8-5A1E-4570-8B32-68370654E9BA}" type="pres">
      <dgm:prSet presAssocID="{1FD1C9E1-15E3-4DDB-AEAA-FACA7834B77A}" presName="compositeShape" presStyleCnt="0">
        <dgm:presLayoutVars>
          <dgm:dir/>
          <dgm:resizeHandles/>
        </dgm:presLayoutVars>
      </dgm:prSet>
      <dgm:spPr/>
    </dgm:pt>
  </dgm:ptLst>
  <dgm:cxnLst>
    <dgm:cxn modelId="{666DBF71-84C8-420A-B35A-E6D1B7FCD47C}" type="presOf" srcId="{1FD1C9E1-15E3-4DDB-AEAA-FACA7834B77A}" destId="{AAD3DBC8-5A1E-4570-8B32-68370654E9BA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3DE31-BD37-4655-A1D3-1DA9EDFD85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31C95-5AF6-40E1-BF04-6DF5C0A557F1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Page Views (Web)</a:t>
          </a:r>
        </a:p>
        <a:p>
          <a:pPr>
            <a:spcAft>
              <a:spcPts val="0"/>
            </a:spcAft>
          </a:pPr>
          <a:r>
            <a:rPr lang="en-US" sz="1400" dirty="0"/>
            <a:t>1.6 </a:t>
          </a:r>
          <a:r>
            <a:rPr lang="en-US" sz="1400" dirty="0" err="1"/>
            <a:t>mio</a:t>
          </a:r>
          <a:endParaRPr lang="en-US" sz="1400" dirty="0"/>
        </a:p>
      </dgm:t>
    </dgm:pt>
    <dgm:pt modelId="{5FCA3D52-2D2D-4A8F-8E98-407817C2DF8E}" type="parTrans" cxnId="{5E6177D9-610F-4EED-BCBF-A1748AC3F283}">
      <dgm:prSet/>
      <dgm:spPr/>
      <dgm:t>
        <a:bodyPr/>
        <a:lstStyle/>
        <a:p>
          <a:endParaRPr lang="en-US"/>
        </a:p>
      </dgm:t>
    </dgm:pt>
    <dgm:pt modelId="{0A617989-972E-4511-B2E2-B47B32D2870A}" type="sibTrans" cxnId="{5E6177D9-610F-4EED-BCBF-A1748AC3F283}">
      <dgm:prSet/>
      <dgm:spPr/>
      <dgm:t>
        <a:bodyPr/>
        <a:lstStyle/>
        <a:p>
          <a:endParaRPr lang="en-US"/>
        </a:p>
      </dgm:t>
    </dgm:pt>
    <dgm:pt modelId="{BF7D998A-3542-4543-BC58-4C25ACFB041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Net Download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/>
            <a:t>12,000</a:t>
          </a:r>
        </a:p>
      </dgm:t>
    </dgm:pt>
    <dgm:pt modelId="{ECF74017-D701-424F-999F-147D6087D62B}" type="parTrans" cxnId="{AD400A7F-139A-44B8-8AAD-F340BB8E82EB}">
      <dgm:prSet/>
      <dgm:spPr/>
      <dgm:t>
        <a:bodyPr/>
        <a:lstStyle/>
        <a:p>
          <a:endParaRPr lang="en-US"/>
        </a:p>
      </dgm:t>
    </dgm:pt>
    <dgm:pt modelId="{9D5BF223-E12A-453D-AFFD-992E602CD9FB}" type="sibTrans" cxnId="{AD400A7F-139A-44B8-8AAD-F340BB8E82EB}">
      <dgm:prSet/>
      <dgm:spPr/>
      <dgm:t>
        <a:bodyPr/>
        <a:lstStyle/>
        <a:p>
          <a:endParaRPr lang="en-US"/>
        </a:p>
      </dgm:t>
    </dgm:pt>
    <dgm:pt modelId="{7CCA45F4-2FF4-4417-9D10-E976CE29848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App Download</a:t>
          </a:r>
        </a:p>
        <a:p>
          <a:pPr>
            <a:spcAft>
              <a:spcPts val="0"/>
            </a:spcAft>
          </a:pPr>
          <a:r>
            <a:rPr lang="en-US" sz="1400" dirty="0"/>
            <a:t>72,000</a:t>
          </a:r>
        </a:p>
      </dgm:t>
    </dgm:pt>
    <dgm:pt modelId="{F8EA6E34-1080-4171-A135-A558C08A3A7E}" type="parTrans" cxnId="{E6379480-E67A-4411-B430-3AC694653DEA}">
      <dgm:prSet/>
      <dgm:spPr/>
      <dgm:t>
        <a:bodyPr/>
        <a:lstStyle/>
        <a:p>
          <a:endParaRPr lang="en-US"/>
        </a:p>
      </dgm:t>
    </dgm:pt>
    <dgm:pt modelId="{85FA7E9B-A5AA-4EC4-839E-1C17F1203A23}" type="sibTrans" cxnId="{E6379480-E67A-4411-B430-3AC694653DEA}">
      <dgm:prSet/>
      <dgm:spPr/>
      <dgm:t>
        <a:bodyPr/>
        <a:lstStyle/>
        <a:p>
          <a:endParaRPr lang="en-US"/>
        </a:p>
      </dgm:t>
    </dgm:pt>
    <dgm:pt modelId="{33937393-48BB-4F59-AFA1-F5E6BB0B367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Visitors (Web)</a:t>
          </a:r>
        </a:p>
        <a:p>
          <a:pPr>
            <a:spcAft>
              <a:spcPts val="0"/>
            </a:spcAft>
          </a:pPr>
          <a:r>
            <a:rPr lang="en-US" sz="1400" dirty="0"/>
            <a:t>0.7 </a:t>
          </a:r>
          <a:r>
            <a:rPr lang="en-US" sz="1400" dirty="0" err="1"/>
            <a:t>mio</a:t>
          </a:r>
          <a:endParaRPr lang="en-US" sz="1400" dirty="0"/>
        </a:p>
      </dgm:t>
    </dgm:pt>
    <dgm:pt modelId="{71C13242-96FE-422E-99A6-326B04AD7E6A}" type="parTrans" cxnId="{76599F74-D3BB-471E-88A6-85E94F0B412E}">
      <dgm:prSet/>
      <dgm:spPr/>
      <dgm:t>
        <a:bodyPr/>
        <a:lstStyle/>
        <a:p>
          <a:endParaRPr lang="en-US"/>
        </a:p>
      </dgm:t>
    </dgm:pt>
    <dgm:pt modelId="{3270D001-E25E-42D4-BC0C-5C1B708C4A83}" type="sibTrans" cxnId="{76599F74-D3BB-471E-88A6-85E94F0B412E}">
      <dgm:prSet/>
      <dgm:spPr/>
      <dgm:t>
        <a:bodyPr/>
        <a:lstStyle/>
        <a:p>
          <a:endParaRPr lang="en-US"/>
        </a:p>
      </dgm:t>
    </dgm:pt>
    <dgm:pt modelId="{120839F4-49CA-4F32-8421-D42837EE151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Reach (FB Ads)</a:t>
          </a:r>
        </a:p>
        <a:p>
          <a:pPr>
            <a:spcAft>
              <a:spcPts val="0"/>
            </a:spcAft>
          </a:pPr>
          <a:r>
            <a:rPr lang="en-US" sz="1400" dirty="0"/>
            <a:t>9 </a:t>
          </a:r>
          <a:r>
            <a:rPr lang="en-US" sz="1400" dirty="0" err="1"/>
            <a:t>mio</a:t>
          </a:r>
          <a:endParaRPr lang="en-US" sz="1400" dirty="0"/>
        </a:p>
      </dgm:t>
    </dgm:pt>
    <dgm:pt modelId="{4E378DB9-4C59-4AF1-BC67-5F8ABF4EB2C1}" type="parTrans" cxnId="{557026C8-1815-40FF-AE33-F48CA9C2CCFA}">
      <dgm:prSet/>
      <dgm:spPr/>
      <dgm:t>
        <a:bodyPr/>
        <a:lstStyle/>
        <a:p>
          <a:endParaRPr lang="en-US"/>
        </a:p>
      </dgm:t>
    </dgm:pt>
    <dgm:pt modelId="{F66DCE1E-79B0-4EA2-8189-D1CF0205DAD9}" type="sibTrans" cxnId="{557026C8-1815-40FF-AE33-F48CA9C2CCFA}">
      <dgm:prSet/>
      <dgm:spPr/>
      <dgm:t>
        <a:bodyPr/>
        <a:lstStyle/>
        <a:p>
          <a:endParaRPr lang="en-US"/>
        </a:p>
      </dgm:t>
    </dgm:pt>
    <dgm:pt modelId="{949F1905-13DB-4729-8BAD-71D00A48214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/>
            <a:t>Visitors (FB)</a:t>
          </a:r>
        </a:p>
        <a:p>
          <a:pPr>
            <a:spcAft>
              <a:spcPts val="0"/>
            </a:spcAft>
          </a:pPr>
          <a:r>
            <a:rPr lang="en-US" sz="1400" dirty="0"/>
            <a:t>0.8 </a:t>
          </a:r>
          <a:r>
            <a:rPr lang="en-US" sz="1400" dirty="0" err="1"/>
            <a:t>mio</a:t>
          </a:r>
          <a:endParaRPr lang="en-US" sz="1400" dirty="0"/>
        </a:p>
      </dgm:t>
    </dgm:pt>
    <dgm:pt modelId="{5B8E0AE3-61C9-4A5F-8D3E-1AC0CB651F79}" type="parTrans" cxnId="{F7ECF40F-5CAF-4FF6-A5F9-5E725CFF9576}">
      <dgm:prSet/>
      <dgm:spPr/>
      <dgm:t>
        <a:bodyPr/>
        <a:lstStyle/>
        <a:p>
          <a:endParaRPr lang="en-US"/>
        </a:p>
      </dgm:t>
    </dgm:pt>
    <dgm:pt modelId="{B446960E-0C18-4EE0-89C1-7DBC38CCAEDC}" type="sibTrans" cxnId="{F7ECF40F-5CAF-4FF6-A5F9-5E725CFF9576}">
      <dgm:prSet/>
      <dgm:spPr/>
      <dgm:t>
        <a:bodyPr/>
        <a:lstStyle/>
        <a:p>
          <a:endParaRPr lang="en-US"/>
        </a:p>
      </dgm:t>
    </dgm:pt>
    <dgm:pt modelId="{CC98926F-282E-455A-ACE4-EEE24C1E0727}" type="pres">
      <dgm:prSet presAssocID="{6743DE31-BD37-4655-A1D3-1DA9EDFD857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325E2F1-452E-4893-AA9E-C2E08721E79D}" type="pres">
      <dgm:prSet presAssocID="{6743DE31-BD37-4655-A1D3-1DA9EDFD8573}" presName="pyramid" presStyleLbl="node1" presStyleIdx="0" presStyleCnt="1" custAng="10800000" custScaleX="177105" custLinFactNeighborX="984" custLinFactNeighborY="-4326"/>
      <dgm:spPr/>
    </dgm:pt>
    <dgm:pt modelId="{947BD181-B530-45A5-B1FA-8D5F33F17670}" type="pres">
      <dgm:prSet presAssocID="{6743DE31-BD37-4655-A1D3-1DA9EDFD8573}" presName="theList" presStyleCnt="0"/>
      <dgm:spPr/>
    </dgm:pt>
    <dgm:pt modelId="{12008162-4D79-413E-93F5-4B295775C977}" type="pres">
      <dgm:prSet presAssocID="{4FD31C95-5AF6-40E1-BF04-6DF5C0A557F1}" presName="aNode" presStyleLbl="fgAcc1" presStyleIdx="0" presStyleCnt="6" custScaleY="83272" custLinFactX="-27152" custLinFactY="-2288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3669A-5ED3-4CEB-9D11-F9358DEFF975}" type="pres">
      <dgm:prSet presAssocID="{4FD31C95-5AF6-40E1-BF04-6DF5C0A557F1}" presName="aSpace" presStyleCnt="0"/>
      <dgm:spPr/>
    </dgm:pt>
    <dgm:pt modelId="{F617F153-2A41-433A-AEFB-2DD76B58A403}" type="pres">
      <dgm:prSet presAssocID="{33937393-48BB-4F59-AFA1-F5E6BB0B367E}" presName="aNode" presStyleLbl="fgAcc1" presStyleIdx="1" presStyleCnt="6" custScaleX="72564" custScaleY="83272" custLinFactX="-27152" custLinFactY="-2288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521A7-D57D-467F-838B-82CC1AB90AB1}" type="pres">
      <dgm:prSet presAssocID="{33937393-48BB-4F59-AFA1-F5E6BB0B367E}" presName="aSpace" presStyleCnt="0"/>
      <dgm:spPr/>
    </dgm:pt>
    <dgm:pt modelId="{5A77725D-C7A8-4863-805B-639F89989A06}" type="pres">
      <dgm:prSet presAssocID="{7CCA45F4-2FF4-4417-9D10-E976CE298489}" presName="aNode" presStyleLbl="fgAcc1" presStyleIdx="2" presStyleCnt="6" custScaleY="83272" custLinFactY="-24026" custLinFactNeighborX="-5004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4A86A-988E-40A9-8494-E919B84FFFF3}" type="pres">
      <dgm:prSet presAssocID="{7CCA45F4-2FF4-4417-9D10-E976CE298489}" presName="aSpace" presStyleCnt="0"/>
      <dgm:spPr/>
    </dgm:pt>
    <dgm:pt modelId="{FF60BED7-2ACB-4A33-824F-D82FFBA48027}" type="pres">
      <dgm:prSet presAssocID="{BF7D998A-3542-4543-BC58-4C25ACFB0410}" presName="aNode" presStyleLbl="fgAcc1" presStyleIdx="3" presStyleCnt="6" custScaleX="81835" custScaleY="76450" custLinFactY="-24026" custLinFactNeighborX="-5004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63A69-4965-47EA-B759-B56711DF4E20}" type="pres">
      <dgm:prSet presAssocID="{BF7D998A-3542-4543-BC58-4C25ACFB0410}" presName="aSpace" presStyleCnt="0"/>
      <dgm:spPr/>
    </dgm:pt>
    <dgm:pt modelId="{8AB3C5F3-83FA-46F4-B565-03C18F2D6307}" type="pres">
      <dgm:prSet presAssocID="{120839F4-49CA-4F32-8421-D42837EE151D}" presName="aNode" presStyleLbl="fgAcc1" presStyleIdx="4" presStyleCnt="6" custScaleY="83272" custLinFactY="-360434" custLinFactNeighborX="29423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E2FD2-75B8-4ECD-B3E3-2894E8C0A30B}" type="pres">
      <dgm:prSet presAssocID="{120839F4-49CA-4F32-8421-D42837EE151D}" presName="aSpace" presStyleCnt="0"/>
      <dgm:spPr/>
    </dgm:pt>
    <dgm:pt modelId="{B2467E70-DB02-4570-A010-9E94A8D3DD1F}" type="pres">
      <dgm:prSet presAssocID="{949F1905-13DB-4729-8BAD-71D00A48214E}" presName="aNode" presStyleLbl="fgAcc1" presStyleIdx="5" presStyleCnt="6" custScaleX="64066" custScaleY="76450" custLinFactY="-360181" custLinFactNeighborX="29225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E32A6-BB63-4B62-BA9E-1415DA213E48}" type="pres">
      <dgm:prSet presAssocID="{949F1905-13DB-4729-8BAD-71D00A48214E}" presName="aSpace" presStyleCnt="0"/>
      <dgm:spPr/>
    </dgm:pt>
  </dgm:ptLst>
  <dgm:cxnLst>
    <dgm:cxn modelId="{F7ECF40F-5CAF-4FF6-A5F9-5E725CFF9576}" srcId="{6743DE31-BD37-4655-A1D3-1DA9EDFD8573}" destId="{949F1905-13DB-4729-8BAD-71D00A48214E}" srcOrd="5" destOrd="0" parTransId="{5B8E0AE3-61C9-4A5F-8D3E-1AC0CB651F79}" sibTransId="{B446960E-0C18-4EE0-89C1-7DBC38CCAEDC}"/>
    <dgm:cxn modelId="{76599F74-D3BB-471E-88A6-85E94F0B412E}" srcId="{6743DE31-BD37-4655-A1D3-1DA9EDFD8573}" destId="{33937393-48BB-4F59-AFA1-F5E6BB0B367E}" srcOrd="1" destOrd="0" parTransId="{71C13242-96FE-422E-99A6-326B04AD7E6A}" sibTransId="{3270D001-E25E-42D4-BC0C-5C1B708C4A83}"/>
    <dgm:cxn modelId="{E9FC75C6-EDAD-4987-9A11-5CFFFC74FCB2}" type="presOf" srcId="{4FD31C95-5AF6-40E1-BF04-6DF5C0A557F1}" destId="{12008162-4D79-413E-93F5-4B295775C977}" srcOrd="0" destOrd="0" presId="urn:microsoft.com/office/officeart/2005/8/layout/pyramid2"/>
    <dgm:cxn modelId="{544C0F32-64FE-41A9-A86E-A627971C4E19}" type="presOf" srcId="{6743DE31-BD37-4655-A1D3-1DA9EDFD8573}" destId="{CC98926F-282E-455A-ACE4-EEE24C1E0727}" srcOrd="0" destOrd="0" presId="urn:microsoft.com/office/officeart/2005/8/layout/pyramid2"/>
    <dgm:cxn modelId="{5E6177D9-610F-4EED-BCBF-A1748AC3F283}" srcId="{6743DE31-BD37-4655-A1D3-1DA9EDFD8573}" destId="{4FD31C95-5AF6-40E1-BF04-6DF5C0A557F1}" srcOrd="0" destOrd="0" parTransId="{5FCA3D52-2D2D-4A8F-8E98-407817C2DF8E}" sibTransId="{0A617989-972E-4511-B2E2-B47B32D2870A}"/>
    <dgm:cxn modelId="{B99F51F4-BDCF-400C-8F49-10A5E4A63079}" type="presOf" srcId="{BF7D998A-3542-4543-BC58-4C25ACFB0410}" destId="{FF60BED7-2ACB-4A33-824F-D82FFBA48027}" srcOrd="0" destOrd="0" presId="urn:microsoft.com/office/officeart/2005/8/layout/pyramid2"/>
    <dgm:cxn modelId="{3B16CE09-40C1-42DB-8D82-FB9271180F14}" type="presOf" srcId="{33937393-48BB-4F59-AFA1-F5E6BB0B367E}" destId="{F617F153-2A41-433A-AEFB-2DD76B58A403}" srcOrd="0" destOrd="0" presId="urn:microsoft.com/office/officeart/2005/8/layout/pyramid2"/>
    <dgm:cxn modelId="{557026C8-1815-40FF-AE33-F48CA9C2CCFA}" srcId="{6743DE31-BD37-4655-A1D3-1DA9EDFD8573}" destId="{120839F4-49CA-4F32-8421-D42837EE151D}" srcOrd="4" destOrd="0" parTransId="{4E378DB9-4C59-4AF1-BC67-5F8ABF4EB2C1}" sibTransId="{F66DCE1E-79B0-4EA2-8189-D1CF0205DAD9}"/>
    <dgm:cxn modelId="{103BD4B1-74EF-48B6-9C1D-883694A10463}" type="presOf" srcId="{7CCA45F4-2FF4-4417-9D10-E976CE298489}" destId="{5A77725D-C7A8-4863-805B-639F89989A06}" srcOrd="0" destOrd="0" presId="urn:microsoft.com/office/officeart/2005/8/layout/pyramid2"/>
    <dgm:cxn modelId="{F19D26CD-1A41-4E38-B000-0C6360B2383A}" type="presOf" srcId="{120839F4-49CA-4F32-8421-D42837EE151D}" destId="{8AB3C5F3-83FA-46F4-B565-03C18F2D6307}" srcOrd="0" destOrd="0" presId="urn:microsoft.com/office/officeart/2005/8/layout/pyramid2"/>
    <dgm:cxn modelId="{E6379480-E67A-4411-B430-3AC694653DEA}" srcId="{6743DE31-BD37-4655-A1D3-1DA9EDFD8573}" destId="{7CCA45F4-2FF4-4417-9D10-E976CE298489}" srcOrd="2" destOrd="0" parTransId="{F8EA6E34-1080-4171-A135-A558C08A3A7E}" sibTransId="{85FA7E9B-A5AA-4EC4-839E-1C17F1203A23}"/>
    <dgm:cxn modelId="{AD400A7F-139A-44B8-8AAD-F340BB8E82EB}" srcId="{6743DE31-BD37-4655-A1D3-1DA9EDFD8573}" destId="{BF7D998A-3542-4543-BC58-4C25ACFB0410}" srcOrd="3" destOrd="0" parTransId="{ECF74017-D701-424F-999F-147D6087D62B}" sibTransId="{9D5BF223-E12A-453D-AFFD-992E602CD9FB}"/>
    <dgm:cxn modelId="{812F0861-45A9-4D9A-B31D-BAB15D149A98}" type="presOf" srcId="{949F1905-13DB-4729-8BAD-71D00A48214E}" destId="{B2467E70-DB02-4570-A010-9E94A8D3DD1F}" srcOrd="0" destOrd="0" presId="urn:microsoft.com/office/officeart/2005/8/layout/pyramid2"/>
    <dgm:cxn modelId="{615B5363-F83C-41B3-A291-302D212B8752}" type="presParOf" srcId="{CC98926F-282E-455A-ACE4-EEE24C1E0727}" destId="{8325E2F1-452E-4893-AA9E-C2E08721E79D}" srcOrd="0" destOrd="0" presId="urn:microsoft.com/office/officeart/2005/8/layout/pyramid2"/>
    <dgm:cxn modelId="{49FD639E-38B4-41FD-A50B-0D82B978173A}" type="presParOf" srcId="{CC98926F-282E-455A-ACE4-EEE24C1E0727}" destId="{947BD181-B530-45A5-B1FA-8D5F33F17670}" srcOrd="1" destOrd="0" presId="urn:microsoft.com/office/officeart/2005/8/layout/pyramid2"/>
    <dgm:cxn modelId="{04282AA1-628C-427B-84B0-E7A5C54E1B12}" type="presParOf" srcId="{947BD181-B530-45A5-B1FA-8D5F33F17670}" destId="{12008162-4D79-413E-93F5-4B295775C977}" srcOrd="0" destOrd="0" presId="urn:microsoft.com/office/officeart/2005/8/layout/pyramid2"/>
    <dgm:cxn modelId="{1177CC30-ED2B-4CBE-A6F1-D0F2FA4454BF}" type="presParOf" srcId="{947BD181-B530-45A5-B1FA-8D5F33F17670}" destId="{1973669A-5ED3-4CEB-9D11-F9358DEFF975}" srcOrd="1" destOrd="0" presId="urn:microsoft.com/office/officeart/2005/8/layout/pyramid2"/>
    <dgm:cxn modelId="{9D72474E-F206-4340-8F02-E1A4F70FA2CA}" type="presParOf" srcId="{947BD181-B530-45A5-B1FA-8D5F33F17670}" destId="{F617F153-2A41-433A-AEFB-2DD76B58A403}" srcOrd="2" destOrd="0" presId="urn:microsoft.com/office/officeart/2005/8/layout/pyramid2"/>
    <dgm:cxn modelId="{2516D6D8-E4C5-4F22-B82C-4E1BFCDC36C7}" type="presParOf" srcId="{947BD181-B530-45A5-B1FA-8D5F33F17670}" destId="{1D2521A7-D57D-467F-838B-82CC1AB90AB1}" srcOrd="3" destOrd="0" presId="urn:microsoft.com/office/officeart/2005/8/layout/pyramid2"/>
    <dgm:cxn modelId="{2F8F1743-8A5F-41F6-9369-12F4222F2260}" type="presParOf" srcId="{947BD181-B530-45A5-B1FA-8D5F33F17670}" destId="{5A77725D-C7A8-4863-805B-639F89989A06}" srcOrd="4" destOrd="0" presId="urn:microsoft.com/office/officeart/2005/8/layout/pyramid2"/>
    <dgm:cxn modelId="{A7508DD5-F203-4419-A6EA-9EAC8A708308}" type="presParOf" srcId="{947BD181-B530-45A5-B1FA-8D5F33F17670}" destId="{AD64A86A-988E-40A9-8494-E919B84FFFF3}" srcOrd="5" destOrd="0" presId="urn:microsoft.com/office/officeart/2005/8/layout/pyramid2"/>
    <dgm:cxn modelId="{04BDAD8F-F52D-4A5D-B230-56C1EDED1FED}" type="presParOf" srcId="{947BD181-B530-45A5-B1FA-8D5F33F17670}" destId="{FF60BED7-2ACB-4A33-824F-D82FFBA48027}" srcOrd="6" destOrd="0" presId="urn:microsoft.com/office/officeart/2005/8/layout/pyramid2"/>
    <dgm:cxn modelId="{A3B1D0DE-FA98-4930-B7E4-61989D69EE3E}" type="presParOf" srcId="{947BD181-B530-45A5-B1FA-8D5F33F17670}" destId="{A2963A69-4965-47EA-B759-B56711DF4E20}" srcOrd="7" destOrd="0" presId="urn:microsoft.com/office/officeart/2005/8/layout/pyramid2"/>
    <dgm:cxn modelId="{43BD8976-7DF1-4450-8868-62FD9A84AA0C}" type="presParOf" srcId="{947BD181-B530-45A5-B1FA-8D5F33F17670}" destId="{8AB3C5F3-83FA-46F4-B565-03C18F2D6307}" srcOrd="8" destOrd="0" presId="urn:microsoft.com/office/officeart/2005/8/layout/pyramid2"/>
    <dgm:cxn modelId="{BABDBA6E-63D6-429B-82DB-86ADF95A42A1}" type="presParOf" srcId="{947BD181-B530-45A5-B1FA-8D5F33F17670}" destId="{9ABE2FD2-75B8-4ECD-B3E3-2894E8C0A30B}" srcOrd="9" destOrd="0" presId="urn:microsoft.com/office/officeart/2005/8/layout/pyramid2"/>
    <dgm:cxn modelId="{4771C40C-2349-4E58-A540-ED21D3A63E32}" type="presParOf" srcId="{947BD181-B530-45A5-B1FA-8D5F33F17670}" destId="{B2467E70-DB02-4570-A010-9E94A8D3DD1F}" srcOrd="10" destOrd="0" presId="urn:microsoft.com/office/officeart/2005/8/layout/pyramid2"/>
    <dgm:cxn modelId="{0176E7F0-BA58-4C9B-845B-030921E2F93C}" type="presParOf" srcId="{947BD181-B530-45A5-B1FA-8D5F33F17670}" destId="{FF7E32A6-BB63-4B62-BA9E-1415DA213E4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E0966-740C-47D3-8727-A76973E9F9D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56A9002-F3BD-43F1-B22E-4883BE5B50C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PPoPs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/>
            <a:t>223</a:t>
          </a:r>
        </a:p>
      </dgm:t>
    </dgm:pt>
    <dgm:pt modelId="{04DBE2B5-5423-4D9E-A3D6-711936AD59A6}" type="parTrans" cxnId="{FFD7F55E-A108-4F5E-A329-C0AC23FE308F}">
      <dgm:prSet/>
      <dgm:spPr/>
      <dgm:t>
        <a:bodyPr/>
        <a:lstStyle/>
        <a:p>
          <a:endParaRPr lang="en-US"/>
        </a:p>
      </dgm:t>
    </dgm:pt>
    <dgm:pt modelId="{3ED0403B-8D64-488E-896A-69DF31203AC2}" type="sibTrans" cxnId="{FFD7F55E-A108-4F5E-A329-C0AC23FE308F}">
      <dgm:prSet/>
      <dgm:spPr/>
      <dgm:t>
        <a:bodyPr/>
        <a:lstStyle/>
        <a:p>
          <a:endParaRPr lang="en-US"/>
        </a:p>
      </dgm:t>
    </dgm:pt>
    <dgm:pt modelId="{6EF7B410-0247-4252-BB59-B8CFF7B56C26}">
      <dgm:prSet phldrT="[Text]"/>
      <dgm:spPr/>
      <dgm:t>
        <a:bodyPr/>
        <a:lstStyle/>
        <a:p>
          <a:r>
            <a:rPr lang="en-US" dirty="0"/>
            <a:t>Learning (DBS)</a:t>
          </a:r>
        </a:p>
        <a:p>
          <a:r>
            <a:rPr lang="en-US" dirty="0"/>
            <a:t>39 Individual + 15 Groups</a:t>
          </a:r>
        </a:p>
      </dgm:t>
    </dgm:pt>
    <dgm:pt modelId="{A42916B5-CBE2-40CE-9B92-C87D48416A12}" type="parTrans" cxnId="{B80EAFE3-5A45-442C-A985-C7FD1F94CF16}">
      <dgm:prSet/>
      <dgm:spPr/>
      <dgm:t>
        <a:bodyPr/>
        <a:lstStyle/>
        <a:p>
          <a:endParaRPr lang="en-US"/>
        </a:p>
      </dgm:t>
    </dgm:pt>
    <dgm:pt modelId="{8A09B105-35F2-488B-8620-183EC1A08A53}" type="sibTrans" cxnId="{B80EAFE3-5A45-442C-A985-C7FD1F94CF16}">
      <dgm:prSet/>
      <dgm:spPr/>
      <dgm:t>
        <a:bodyPr/>
        <a:lstStyle/>
        <a:p>
          <a:endParaRPr lang="en-US"/>
        </a:p>
      </dgm:t>
    </dgm:pt>
    <dgm:pt modelId="{622C403E-0C0B-405A-A286-3BC42BC758B1}">
      <dgm:prSet phldrT="[Text]"/>
      <dgm:spPr/>
      <dgm:t>
        <a:bodyPr/>
        <a:lstStyle/>
        <a:p>
          <a:r>
            <a:rPr lang="en-US" dirty="0"/>
            <a:t>Congregations (MBBs)</a:t>
          </a:r>
        </a:p>
        <a:p>
          <a:r>
            <a:rPr lang="en-US" dirty="0"/>
            <a:t>24</a:t>
          </a:r>
        </a:p>
      </dgm:t>
    </dgm:pt>
    <dgm:pt modelId="{6E02F242-8B9A-4403-9944-1D5CF73A28B0}" type="parTrans" cxnId="{DC66FB90-24D3-42A8-8CAD-39155FFDAE0B}">
      <dgm:prSet/>
      <dgm:spPr/>
      <dgm:t>
        <a:bodyPr/>
        <a:lstStyle/>
        <a:p>
          <a:endParaRPr lang="en-US"/>
        </a:p>
      </dgm:t>
    </dgm:pt>
    <dgm:pt modelId="{6313D751-2BB3-4EE0-A7FC-324C4FBDB32D}" type="sibTrans" cxnId="{DC66FB90-24D3-42A8-8CAD-39155FFDAE0B}">
      <dgm:prSet/>
      <dgm:spPr/>
      <dgm:t>
        <a:bodyPr/>
        <a:lstStyle/>
        <a:p>
          <a:endParaRPr lang="en-US"/>
        </a:p>
      </dgm:t>
    </dgm:pt>
    <dgm:pt modelId="{4C5EC533-7E81-42D0-908A-F80FA03AB4DA}" type="pres">
      <dgm:prSet presAssocID="{FE4E0966-740C-47D3-8727-A76973E9F9D2}" presName="compositeShape" presStyleCnt="0">
        <dgm:presLayoutVars>
          <dgm:dir/>
          <dgm:resizeHandles/>
        </dgm:presLayoutVars>
      </dgm:prSet>
      <dgm:spPr/>
    </dgm:pt>
    <dgm:pt modelId="{A0B27B09-5B28-43BD-8C0A-147410BF7D64}" type="pres">
      <dgm:prSet presAssocID="{FE4E0966-740C-47D3-8727-A76973E9F9D2}" presName="pyramid" presStyleLbl="node1" presStyleIdx="0" presStyleCnt="1" custAng="10800000" custLinFactNeighborX="-48284" custLinFactNeighborY="1935"/>
      <dgm:spPr/>
    </dgm:pt>
    <dgm:pt modelId="{B79CF2A7-E894-4189-9912-33EE1E6BA0F5}" type="pres">
      <dgm:prSet presAssocID="{FE4E0966-740C-47D3-8727-A76973E9F9D2}" presName="theList" presStyleCnt="0"/>
      <dgm:spPr/>
    </dgm:pt>
    <dgm:pt modelId="{A4AF75CB-EC37-44FB-8B38-2585D8E6831A}" type="pres">
      <dgm:prSet presAssocID="{356A9002-F3BD-43F1-B22E-4883BE5B50CD}" presName="aNode" presStyleLbl="fgAcc1" presStyleIdx="0" presStyleCnt="3" custScaleX="144107" custScaleY="35593" custLinFactNeighborX="-97831" custLinFactNeighborY="-6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CD13E-E4C8-4017-A92F-EF1E689D8473}" type="pres">
      <dgm:prSet presAssocID="{356A9002-F3BD-43F1-B22E-4883BE5B50CD}" presName="aSpace" presStyleCnt="0"/>
      <dgm:spPr/>
    </dgm:pt>
    <dgm:pt modelId="{77ECB2B2-4553-4C9E-BB5F-079D5042F0CA}" type="pres">
      <dgm:prSet presAssocID="{6EF7B410-0247-4252-BB59-B8CFF7B56C26}" presName="aNode" presStyleLbl="fgAcc1" presStyleIdx="1" presStyleCnt="3" custScaleX="108375" custScaleY="35593" custLinFactY="-4261" custLinFactNeighborX="-9783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D1201-A4EF-4224-A297-B3CB44F4780C}" type="pres">
      <dgm:prSet presAssocID="{6EF7B410-0247-4252-BB59-B8CFF7B56C26}" presName="aSpace" presStyleCnt="0"/>
      <dgm:spPr/>
    </dgm:pt>
    <dgm:pt modelId="{913B5664-36E4-4044-9A78-4618CE16C1C0}" type="pres">
      <dgm:prSet presAssocID="{622C403E-0C0B-405A-A286-3BC42BC758B1}" presName="aNode" presStyleLbl="fgAcc1" presStyleIdx="2" presStyleCnt="3" custScaleX="84554" custScaleY="35593" custLinFactY="-13046" custLinFactNeighborX="-9783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3EE2A-AD06-4E1E-9886-B67E19479048}" type="pres">
      <dgm:prSet presAssocID="{622C403E-0C0B-405A-A286-3BC42BC758B1}" presName="aSpace" presStyleCnt="0"/>
      <dgm:spPr/>
    </dgm:pt>
  </dgm:ptLst>
  <dgm:cxnLst>
    <dgm:cxn modelId="{2A0DDF0D-30F4-4981-900A-98BBC19A0A7A}" type="presOf" srcId="{FE4E0966-740C-47D3-8727-A76973E9F9D2}" destId="{4C5EC533-7E81-42D0-908A-F80FA03AB4DA}" srcOrd="0" destOrd="0" presId="urn:microsoft.com/office/officeart/2005/8/layout/pyramid2"/>
    <dgm:cxn modelId="{FFD7F55E-A108-4F5E-A329-C0AC23FE308F}" srcId="{FE4E0966-740C-47D3-8727-A76973E9F9D2}" destId="{356A9002-F3BD-43F1-B22E-4883BE5B50CD}" srcOrd="0" destOrd="0" parTransId="{04DBE2B5-5423-4D9E-A3D6-711936AD59A6}" sibTransId="{3ED0403B-8D64-488E-896A-69DF31203AC2}"/>
    <dgm:cxn modelId="{9EC37B45-96B0-4FDB-84EA-ED16D246B25B}" type="presOf" srcId="{6EF7B410-0247-4252-BB59-B8CFF7B56C26}" destId="{77ECB2B2-4553-4C9E-BB5F-079D5042F0CA}" srcOrd="0" destOrd="0" presId="urn:microsoft.com/office/officeart/2005/8/layout/pyramid2"/>
    <dgm:cxn modelId="{DC66FB90-24D3-42A8-8CAD-39155FFDAE0B}" srcId="{FE4E0966-740C-47D3-8727-A76973E9F9D2}" destId="{622C403E-0C0B-405A-A286-3BC42BC758B1}" srcOrd="2" destOrd="0" parTransId="{6E02F242-8B9A-4403-9944-1D5CF73A28B0}" sibTransId="{6313D751-2BB3-4EE0-A7FC-324C4FBDB32D}"/>
    <dgm:cxn modelId="{B80EAFE3-5A45-442C-A985-C7FD1F94CF16}" srcId="{FE4E0966-740C-47D3-8727-A76973E9F9D2}" destId="{6EF7B410-0247-4252-BB59-B8CFF7B56C26}" srcOrd="1" destOrd="0" parTransId="{A42916B5-CBE2-40CE-9B92-C87D48416A12}" sibTransId="{8A09B105-35F2-488B-8620-183EC1A08A53}"/>
    <dgm:cxn modelId="{98C60352-9092-4A79-94E0-59FDD11B250A}" type="presOf" srcId="{622C403E-0C0B-405A-A286-3BC42BC758B1}" destId="{913B5664-36E4-4044-9A78-4618CE16C1C0}" srcOrd="0" destOrd="0" presId="urn:microsoft.com/office/officeart/2005/8/layout/pyramid2"/>
    <dgm:cxn modelId="{D14DABE3-5242-4422-A8A2-9BEAEC3AEC0A}" type="presOf" srcId="{356A9002-F3BD-43F1-B22E-4883BE5B50CD}" destId="{A4AF75CB-EC37-44FB-8B38-2585D8E6831A}" srcOrd="0" destOrd="0" presId="urn:microsoft.com/office/officeart/2005/8/layout/pyramid2"/>
    <dgm:cxn modelId="{DBA3967E-A2EE-4627-8647-3FCD98572800}" type="presParOf" srcId="{4C5EC533-7E81-42D0-908A-F80FA03AB4DA}" destId="{A0B27B09-5B28-43BD-8C0A-147410BF7D64}" srcOrd="0" destOrd="0" presId="urn:microsoft.com/office/officeart/2005/8/layout/pyramid2"/>
    <dgm:cxn modelId="{66F4C3A2-01C5-458A-9A92-7E57922AB9AE}" type="presParOf" srcId="{4C5EC533-7E81-42D0-908A-F80FA03AB4DA}" destId="{B79CF2A7-E894-4189-9912-33EE1E6BA0F5}" srcOrd="1" destOrd="0" presId="urn:microsoft.com/office/officeart/2005/8/layout/pyramid2"/>
    <dgm:cxn modelId="{2BEFEF77-28B9-42DE-BE70-2E714E740407}" type="presParOf" srcId="{B79CF2A7-E894-4189-9912-33EE1E6BA0F5}" destId="{A4AF75CB-EC37-44FB-8B38-2585D8E6831A}" srcOrd="0" destOrd="0" presId="urn:microsoft.com/office/officeart/2005/8/layout/pyramid2"/>
    <dgm:cxn modelId="{71C06D95-750B-44A7-9C71-7553F511C0F5}" type="presParOf" srcId="{B79CF2A7-E894-4189-9912-33EE1E6BA0F5}" destId="{ADACD13E-E4C8-4017-A92F-EF1E689D8473}" srcOrd="1" destOrd="0" presId="urn:microsoft.com/office/officeart/2005/8/layout/pyramid2"/>
    <dgm:cxn modelId="{40232202-A0DF-4D5F-9CD9-5DE3F498445F}" type="presParOf" srcId="{B79CF2A7-E894-4189-9912-33EE1E6BA0F5}" destId="{77ECB2B2-4553-4C9E-BB5F-079D5042F0CA}" srcOrd="2" destOrd="0" presId="urn:microsoft.com/office/officeart/2005/8/layout/pyramid2"/>
    <dgm:cxn modelId="{7594F676-E78A-4433-BE81-C1EBC863BAE5}" type="presParOf" srcId="{B79CF2A7-E894-4189-9912-33EE1E6BA0F5}" destId="{DE9D1201-A4EF-4224-A297-B3CB44F4780C}" srcOrd="3" destOrd="0" presId="urn:microsoft.com/office/officeart/2005/8/layout/pyramid2"/>
    <dgm:cxn modelId="{BEDC5A94-BEAF-4552-82C7-7D08BBAD923D}" type="presParOf" srcId="{B79CF2A7-E894-4189-9912-33EE1E6BA0F5}" destId="{913B5664-36E4-4044-9A78-4618CE16C1C0}" srcOrd="4" destOrd="0" presId="urn:microsoft.com/office/officeart/2005/8/layout/pyramid2"/>
    <dgm:cxn modelId="{0B47E985-850E-4E75-8EA4-E947D94EC0C8}" type="presParOf" srcId="{B79CF2A7-E894-4189-9912-33EE1E6BA0F5}" destId="{A873EE2A-AD06-4E1E-9886-B67E194790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5E2F1-452E-4893-AA9E-C2E08721E79D}">
      <dsp:nvSpPr>
        <dsp:cNvPr id="0" name=""/>
        <dsp:cNvSpPr/>
      </dsp:nvSpPr>
      <dsp:spPr>
        <a:xfrm rot="10800000">
          <a:off x="-11" y="0"/>
          <a:ext cx="9144023" cy="51630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08162-4D79-413E-93F5-4B295775C977}">
      <dsp:nvSpPr>
        <dsp:cNvPr id="0" name=""/>
        <dsp:cNvSpPr/>
      </dsp:nvSpPr>
      <dsp:spPr>
        <a:xfrm>
          <a:off x="304799" y="256241"/>
          <a:ext cx="3355983" cy="612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Page Views (Web)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1.6 </a:t>
          </a:r>
          <a:r>
            <a:rPr lang="en-US" sz="1400" kern="1200" dirty="0" err="1"/>
            <a:t>mio</a:t>
          </a:r>
          <a:endParaRPr lang="en-US" sz="1400" kern="1200" dirty="0"/>
        </a:p>
      </dsp:txBody>
      <dsp:txXfrm>
        <a:off x="334723" y="286165"/>
        <a:ext cx="3296135" cy="553149"/>
      </dsp:txXfrm>
    </dsp:sp>
    <dsp:sp modelId="{F617F153-2A41-433A-AEFB-2DD76B58A403}">
      <dsp:nvSpPr>
        <dsp:cNvPr id="0" name=""/>
        <dsp:cNvSpPr/>
      </dsp:nvSpPr>
      <dsp:spPr>
        <a:xfrm>
          <a:off x="765173" y="961256"/>
          <a:ext cx="2435236" cy="612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Visitors (Web)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0.7 </a:t>
          </a:r>
          <a:r>
            <a:rPr lang="en-US" sz="1400" kern="1200" dirty="0" err="1"/>
            <a:t>mio</a:t>
          </a:r>
          <a:endParaRPr lang="en-US" sz="1400" kern="1200" dirty="0"/>
        </a:p>
      </dsp:txBody>
      <dsp:txXfrm>
        <a:off x="795097" y="991180"/>
        <a:ext cx="2375388" cy="553149"/>
      </dsp:txXfrm>
    </dsp:sp>
    <dsp:sp modelId="{5A77725D-C7A8-4863-805B-639F89989A06}">
      <dsp:nvSpPr>
        <dsp:cNvPr id="0" name=""/>
        <dsp:cNvSpPr/>
      </dsp:nvSpPr>
      <dsp:spPr>
        <a:xfrm>
          <a:off x="2892430" y="1657849"/>
          <a:ext cx="3355983" cy="612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App Download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72,000</a:t>
          </a:r>
        </a:p>
      </dsp:txBody>
      <dsp:txXfrm>
        <a:off x="2922354" y="1687773"/>
        <a:ext cx="3296135" cy="553149"/>
      </dsp:txXfrm>
    </dsp:sp>
    <dsp:sp modelId="{FF60BED7-2ACB-4A33-824F-D82FFBA48027}">
      <dsp:nvSpPr>
        <dsp:cNvPr id="0" name=""/>
        <dsp:cNvSpPr/>
      </dsp:nvSpPr>
      <dsp:spPr>
        <a:xfrm>
          <a:off x="3197238" y="2362863"/>
          <a:ext cx="2746369" cy="562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Net Download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12,000</a:t>
          </a:r>
        </a:p>
      </dsp:txBody>
      <dsp:txXfrm>
        <a:off x="3224711" y="2390336"/>
        <a:ext cx="2691423" cy="507831"/>
      </dsp:txXfrm>
    </dsp:sp>
    <dsp:sp modelId="{8AB3C5F3-83FA-46F4-B565-03C18F2D6307}">
      <dsp:nvSpPr>
        <dsp:cNvPr id="0" name=""/>
        <dsp:cNvSpPr/>
      </dsp:nvSpPr>
      <dsp:spPr>
        <a:xfrm>
          <a:off x="5559431" y="265178"/>
          <a:ext cx="3355983" cy="612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Reach (FB Ads)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9 </a:t>
          </a:r>
          <a:r>
            <a:rPr lang="en-US" sz="1400" kern="1200" dirty="0" err="1"/>
            <a:t>mio</a:t>
          </a:r>
          <a:endParaRPr lang="en-US" sz="1400" kern="1200" dirty="0"/>
        </a:p>
      </dsp:txBody>
      <dsp:txXfrm>
        <a:off x="5589355" y="295102"/>
        <a:ext cx="3296135" cy="553149"/>
      </dsp:txXfrm>
    </dsp:sp>
    <dsp:sp modelId="{B2467E70-DB02-4570-A010-9E94A8D3DD1F}">
      <dsp:nvSpPr>
        <dsp:cNvPr id="0" name=""/>
        <dsp:cNvSpPr/>
      </dsp:nvSpPr>
      <dsp:spPr>
        <a:xfrm>
          <a:off x="6155755" y="972055"/>
          <a:ext cx="2150044" cy="562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Visitors (FB)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/>
            <a:t>0.8 </a:t>
          </a:r>
          <a:r>
            <a:rPr lang="en-US" sz="1400" kern="1200" dirty="0" err="1"/>
            <a:t>mio</a:t>
          </a:r>
          <a:endParaRPr lang="en-US" sz="1400" kern="1200" dirty="0"/>
        </a:p>
      </dsp:txBody>
      <dsp:txXfrm>
        <a:off x="6183228" y="999528"/>
        <a:ext cx="2095098" cy="507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7B09-5B28-43BD-8C0A-147410BF7D64}">
      <dsp:nvSpPr>
        <dsp:cNvPr id="0" name=""/>
        <dsp:cNvSpPr/>
      </dsp:nvSpPr>
      <dsp:spPr>
        <a:xfrm rot="10800000">
          <a:off x="0" y="0"/>
          <a:ext cx="4114799" cy="41147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F75CB-EC37-44FB-8B38-2585D8E6831A}">
      <dsp:nvSpPr>
        <dsp:cNvPr id="0" name=""/>
        <dsp:cNvSpPr/>
      </dsp:nvSpPr>
      <dsp:spPr>
        <a:xfrm>
          <a:off x="762012" y="228601"/>
          <a:ext cx="3854313" cy="811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PPoPs</a:t>
          </a:r>
          <a:endParaRPr lang="en-US" sz="1600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223</a:t>
          </a:r>
        </a:p>
      </dsp:txBody>
      <dsp:txXfrm>
        <a:off x="801613" y="268202"/>
        <a:ext cx="3775111" cy="732038"/>
      </dsp:txXfrm>
    </dsp:sp>
    <dsp:sp modelId="{77ECB2B2-4553-4C9E-BB5F-079D5042F0CA}">
      <dsp:nvSpPr>
        <dsp:cNvPr id="0" name=""/>
        <dsp:cNvSpPr/>
      </dsp:nvSpPr>
      <dsp:spPr>
        <a:xfrm>
          <a:off x="1239859" y="1127309"/>
          <a:ext cx="2898618" cy="811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Learning (DBS)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39 Individual + 15 Groups</a:t>
          </a:r>
        </a:p>
      </dsp:txBody>
      <dsp:txXfrm>
        <a:off x="1279460" y="1166910"/>
        <a:ext cx="2819416" cy="732038"/>
      </dsp:txXfrm>
    </dsp:sp>
    <dsp:sp modelId="{913B5664-36E4-4044-9A78-4618CE16C1C0}">
      <dsp:nvSpPr>
        <dsp:cNvPr id="0" name=""/>
        <dsp:cNvSpPr/>
      </dsp:nvSpPr>
      <dsp:spPr>
        <a:xfrm>
          <a:off x="1558420" y="2023222"/>
          <a:ext cx="2261497" cy="811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Congregations (MBBs)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24</a:t>
          </a:r>
        </a:p>
      </dsp:txBody>
      <dsp:txXfrm>
        <a:off x="1598021" y="2062823"/>
        <a:ext cx="2182295" cy="732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EBCED-E7F8-4C51-84BD-0F44BA77127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B6835-9E6B-4E5A-8BCE-140BEE40D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7242">
              <a:defRPr/>
            </a:pPr>
            <a:fld id="{2A522C10-C298-4FE0-AC9E-A6FAD78181E6}" type="slidenum">
              <a:rPr lang="en-US">
                <a:solidFill>
                  <a:prstClr val="black"/>
                </a:solidFill>
                <a:latin typeface="Calibri"/>
              </a:rPr>
              <a:pPr defTabSz="887242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15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B6835-9E6B-4E5A-8BCE-140BEE40D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204550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605377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006204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407032" indent="-200414" defTabSz="40082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BA7534-5F08-4C9D-9601-2378C7BDCE23}" type="slidenum">
              <a:rPr lang="en-US" altLang="en-US" sz="1200"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200">
              <a:cs typeface="Arial" pitchFamily="34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1215" cy="41097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6000"/>
              </a:lnSpc>
            </a:pPr>
            <a:endParaRPr lang="en-US" altLang="en-US" b="1" dirty="0">
              <a:solidFill>
                <a:srgbClr val="0070C0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accent3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00385-9CC4-46D1-ABBF-4DD4BAD186D9}" type="datetimeFigureOut">
              <a:rPr lang="en-US" smtClean="0"/>
              <a:t>11/5/19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81510B-12B1-417A-ACEC-37CE665363E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wmf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to Movements (M2M)</a:t>
            </a:r>
            <a:br>
              <a:rPr lang="en-US" dirty="0"/>
            </a:br>
            <a:r>
              <a:rPr lang="en-US" dirty="0"/>
              <a:t>M13 – Matthew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Nov 2019</a:t>
            </a:r>
          </a:p>
        </p:txBody>
      </p:sp>
    </p:spTree>
    <p:extLst>
      <p:ext uri="{BB962C8B-B14F-4D97-AF65-F5344CB8AC3E}">
        <p14:creationId xmlns:p14="http://schemas.microsoft.com/office/powerpoint/2010/main" val="31278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17082-C01B-4F71-9D30-2ED9B8FA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b="1" dirty="0"/>
              <a:t>Contacts </a:t>
            </a:r>
            <a:r>
              <a:rPr lang="en-US" sz="4000" b="1" dirty="0"/>
              <a:t>(Unique)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E2011C-39A1-411F-905C-EC9F5A5E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2" y="2094391"/>
            <a:ext cx="4419428" cy="2669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4F7482-BEF0-4C9C-B930-37E53C59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1275588"/>
            <a:ext cx="4170801" cy="2513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61B022-F1A5-4158-AAD0-5FA1796F9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168388"/>
            <a:ext cx="4170801" cy="2513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FFD029-A425-4301-AC53-20EF8FC6B4ED}"/>
              </a:ext>
            </a:extLst>
          </p:cNvPr>
          <p:cNvSpPr txBox="1"/>
          <p:nvPr/>
        </p:nvSpPr>
        <p:spPr>
          <a:xfrm>
            <a:off x="1752600" y="5181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Coloring is IMPORTANT!!!</a:t>
            </a:r>
          </a:p>
        </p:txBody>
      </p:sp>
    </p:spTree>
    <p:extLst>
      <p:ext uri="{BB962C8B-B14F-4D97-AF65-F5344CB8AC3E}">
        <p14:creationId xmlns:p14="http://schemas.microsoft.com/office/powerpoint/2010/main" val="213643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62B2B-681D-48D9-B5EB-195A903B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b="1" dirty="0"/>
              <a:t>The Total Funnel </a:t>
            </a:r>
            <a:r>
              <a:rPr lang="en-US" sz="4000" b="1" dirty="0"/>
              <a:t>(Jan ‘14-Aug ‘19)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A6102C-6395-40E7-B929-34C4DC3E3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845530"/>
            <a:ext cx="5064773" cy="310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89D797-6D87-47E4-8A5C-A18928FA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191000"/>
            <a:ext cx="1809570" cy="2158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D4B920-1FCD-4F07-A793-7FC6F2CF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374937"/>
            <a:ext cx="3505200" cy="1587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B50E2F-2920-41F0-9CDE-BFE735CF7EFD}"/>
              </a:ext>
            </a:extLst>
          </p:cNvPr>
          <p:cNvSpPr txBox="1"/>
          <p:nvPr/>
        </p:nvSpPr>
        <p:spPr>
          <a:xfrm flipH="1">
            <a:off x="2834638" y="4437102"/>
            <a:ext cx="67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797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223BC8-551C-40D2-B241-908B748570C1}"/>
              </a:ext>
            </a:extLst>
          </p:cNvPr>
          <p:cNvSpPr txBox="1"/>
          <p:nvPr/>
        </p:nvSpPr>
        <p:spPr>
          <a:xfrm>
            <a:off x="228600" y="5029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Reminder:</a:t>
            </a:r>
          </a:p>
          <a:p>
            <a:r>
              <a:rPr lang="en-US" dirty="0"/>
              <a:t>Only 22% are Members (giving some information),</a:t>
            </a:r>
          </a:p>
          <a:p>
            <a:r>
              <a:rPr lang="en-US" dirty="0"/>
              <a:t>Therefore coloring is 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302974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D5059-7EB6-4328-A45D-FA9C6719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b="1" dirty="0"/>
              <a:t>The Daily Funnel…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4CABF9-982E-42EE-961F-704A18EE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5" y="1851527"/>
            <a:ext cx="4334873" cy="2644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4A9557-39A2-4964-99F1-B065C8AD8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68" y="1847088"/>
            <a:ext cx="4399321" cy="2644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729AE7-1FC3-4F19-8A33-BA45B0693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555269"/>
            <a:ext cx="1809570" cy="215818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A9F31483-3DA2-4BD4-BCE0-F7103D68D36F}"/>
              </a:ext>
            </a:extLst>
          </p:cNvPr>
          <p:cNvSpPr txBox="1">
            <a:spLocks/>
          </p:cNvSpPr>
          <p:nvPr/>
        </p:nvSpPr>
        <p:spPr>
          <a:xfrm>
            <a:off x="914969" y="4675868"/>
            <a:ext cx="4672152" cy="1916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179 contacts per day</a:t>
            </a:r>
          </a:p>
          <a:p>
            <a:r>
              <a:rPr lang="en-US" dirty="0"/>
              <a:t>69% green (123/day)</a:t>
            </a:r>
          </a:p>
          <a:p>
            <a:r>
              <a:rPr lang="en-US" dirty="0"/>
              <a:t>1-2 </a:t>
            </a:r>
            <a:r>
              <a:rPr lang="en-US" dirty="0" err="1"/>
              <a:t>PPoPs</a:t>
            </a:r>
            <a:r>
              <a:rPr lang="en-US" dirty="0"/>
              <a:t> per day (1.5% of green)</a:t>
            </a:r>
          </a:p>
        </p:txBody>
      </p:sp>
    </p:spTree>
    <p:extLst>
      <p:ext uri="{BB962C8B-B14F-4D97-AF65-F5344CB8AC3E}">
        <p14:creationId xmlns:p14="http://schemas.microsoft.com/office/powerpoint/2010/main" val="154881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5F9D5-4D04-4596-B1B1-C2908DD4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205C929-DF97-4AEC-B439-29A5D340C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186735"/>
              </p:ext>
            </p:extLst>
          </p:nvPr>
        </p:nvGraphicFramePr>
        <p:xfrm>
          <a:off x="29718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6627288F-5739-4258-B04C-B55EC440D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517998"/>
              </p:ext>
            </p:extLst>
          </p:nvPr>
        </p:nvGraphicFramePr>
        <p:xfrm>
          <a:off x="0" y="1694948"/>
          <a:ext cx="9144000" cy="516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372E908-FE4A-4917-8B0A-B32F5F4EA559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T… Z… I…</a:t>
            </a:r>
          </a:p>
          <a:p>
            <a:r>
              <a:rPr lang="en-US" sz="3000" b="1" dirty="0"/>
              <a:t>May ’17 – Oct ‘19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AD5AC2C-DB3A-4F1D-B595-11830749FC33}"/>
              </a:ext>
            </a:extLst>
          </p:cNvPr>
          <p:cNvGrpSpPr/>
          <p:nvPr/>
        </p:nvGrpSpPr>
        <p:grpSpPr>
          <a:xfrm>
            <a:off x="3505200" y="4724400"/>
            <a:ext cx="2133600" cy="623563"/>
            <a:chOff x="2743199" y="172826"/>
            <a:chExt cx="2641600" cy="108076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AD0D7B38-9D7A-4509-9867-F5345E026F77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xmlns="" id="{ADFAD97E-A815-4835-B41A-349210BE2ED4}"/>
                </a:ext>
              </a:extLst>
            </p:cNvPr>
            <p:cNvSpPr txBox="1"/>
            <p:nvPr/>
          </p:nvSpPr>
          <p:spPr>
            <a:xfrm>
              <a:off x="2795958" y="172826"/>
              <a:ext cx="2536082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Contacts 11,500</a:t>
              </a:r>
            </a:p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dirty="0"/>
                <a:t>Green 81%</a:t>
              </a:r>
              <a:endParaRPr lang="en-US" sz="2000" kern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7358C01-4B2E-4E75-A20A-A1D0C1E82A12}"/>
              </a:ext>
            </a:extLst>
          </p:cNvPr>
          <p:cNvGrpSpPr/>
          <p:nvPr/>
        </p:nvGrpSpPr>
        <p:grpSpPr>
          <a:xfrm>
            <a:off x="3733800" y="5396237"/>
            <a:ext cx="1676400" cy="623563"/>
            <a:chOff x="2743199" y="172826"/>
            <a:chExt cx="2641600" cy="108076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8039E77D-C066-4A73-AC5B-4501D0ED725D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xmlns="" id="{FAAC2ADB-B61C-4758-9493-AFB616BED4ED}"/>
                </a:ext>
              </a:extLst>
            </p:cNvPr>
            <p:cNvSpPr txBox="1"/>
            <p:nvPr/>
          </p:nvSpPr>
          <p:spPr>
            <a:xfrm>
              <a:off x="2795959" y="172826"/>
              <a:ext cx="2536083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 err="1"/>
                <a:t>PPoPs</a:t>
              </a:r>
              <a:r>
                <a:rPr lang="en-US" sz="2000" kern="1200" dirty="0"/>
                <a:t> 223</a:t>
              </a:r>
            </a:p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1600" dirty="0"/>
                <a:t>(2.3 % of Green)</a:t>
              </a:r>
              <a:endParaRPr lang="en-US" sz="2000" kern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E621468-7D8A-4A14-8248-160BBABA7560}"/>
              </a:ext>
            </a:extLst>
          </p:cNvPr>
          <p:cNvGrpSpPr/>
          <p:nvPr/>
        </p:nvGrpSpPr>
        <p:grpSpPr>
          <a:xfrm>
            <a:off x="3962400" y="6082037"/>
            <a:ext cx="1219200" cy="623563"/>
            <a:chOff x="2743199" y="172826"/>
            <a:chExt cx="2641600" cy="108076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9598A893-3784-4348-9DEC-CDC1F2757841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xmlns="" id="{E6E69648-B255-4EA1-A376-070D3D0028BF}"/>
                </a:ext>
              </a:extLst>
            </p:cNvPr>
            <p:cNvSpPr txBox="1"/>
            <p:nvPr/>
          </p:nvSpPr>
          <p:spPr>
            <a:xfrm>
              <a:off x="2795958" y="172826"/>
              <a:ext cx="2536082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Baptized22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703429C-A6B6-476E-B860-AD625C5E6410}"/>
              </a:ext>
            </a:extLst>
          </p:cNvPr>
          <p:cNvGrpSpPr/>
          <p:nvPr/>
        </p:nvGrpSpPr>
        <p:grpSpPr>
          <a:xfrm>
            <a:off x="7429500" y="3657600"/>
            <a:ext cx="1638300" cy="465875"/>
            <a:chOff x="3289780" y="2241473"/>
            <a:chExt cx="2778133" cy="46587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EC589D17-49EE-4DF6-94CC-60725940EAC5}"/>
                </a:ext>
              </a:extLst>
            </p:cNvPr>
            <p:cNvSpPr/>
            <p:nvPr/>
          </p:nvSpPr>
          <p:spPr>
            <a:xfrm>
              <a:off x="3289780" y="2241473"/>
              <a:ext cx="2778133" cy="46587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: Rounded Corners 4">
              <a:extLst>
                <a:ext uri="{FF2B5EF4-FFF2-40B4-BE49-F238E27FC236}">
                  <a16:creationId xmlns:a16="http://schemas.microsoft.com/office/drawing/2014/main" xmlns="" id="{BADB57B8-4B84-40F5-84FA-B8D172C0A9F7}"/>
                </a:ext>
              </a:extLst>
            </p:cNvPr>
            <p:cNvSpPr txBox="1"/>
            <p:nvPr/>
          </p:nvSpPr>
          <p:spPr>
            <a:xfrm>
              <a:off x="3312522" y="2264215"/>
              <a:ext cx="2732649" cy="420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kern="1200" dirty="0"/>
                <a:t>FB Followers</a:t>
              </a: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kern="1200" dirty="0"/>
                <a:t>66.000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9A8BE1B-71A7-40E1-96B9-3B037CAD7EA3}"/>
              </a:ext>
            </a:extLst>
          </p:cNvPr>
          <p:cNvGrpSpPr/>
          <p:nvPr/>
        </p:nvGrpSpPr>
        <p:grpSpPr>
          <a:xfrm>
            <a:off x="76200" y="3621778"/>
            <a:ext cx="1638300" cy="465875"/>
            <a:chOff x="3289780" y="2241473"/>
            <a:chExt cx="2778133" cy="4658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DC59CA04-3B0A-485B-9892-6989264FF337}"/>
                </a:ext>
              </a:extLst>
            </p:cNvPr>
            <p:cNvSpPr/>
            <p:nvPr/>
          </p:nvSpPr>
          <p:spPr>
            <a:xfrm>
              <a:off x="3289780" y="2241473"/>
              <a:ext cx="2778133" cy="46587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xmlns="" id="{8B4FFF95-F03C-498D-B7B5-8F150463A8F7}"/>
                </a:ext>
              </a:extLst>
            </p:cNvPr>
            <p:cNvSpPr txBox="1"/>
            <p:nvPr/>
          </p:nvSpPr>
          <p:spPr>
            <a:xfrm>
              <a:off x="3312522" y="2264215"/>
              <a:ext cx="2732649" cy="420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dirty="0"/>
                <a:t>Hours in Web</a:t>
              </a:r>
              <a:endParaRPr lang="en-US" sz="1400" kern="1200" dirty="0"/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dirty="0"/>
                <a:t>2</a:t>
              </a:r>
              <a:r>
                <a:rPr lang="en-US" sz="1400" kern="1200" dirty="0"/>
                <a:t>.000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16032CA-045B-4783-9AD9-80E878508A06}"/>
              </a:ext>
            </a:extLst>
          </p:cNvPr>
          <p:cNvGrpSpPr/>
          <p:nvPr/>
        </p:nvGrpSpPr>
        <p:grpSpPr>
          <a:xfrm>
            <a:off x="5596187" y="6074846"/>
            <a:ext cx="1219200" cy="623563"/>
            <a:chOff x="2743199" y="172826"/>
            <a:chExt cx="2641600" cy="108076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3853D220-014D-43A2-A03D-29E2FADF2735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xmlns="" id="{CBA8D757-4DFB-425F-9BE5-B091F9E461E8}"/>
                </a:ext>
              </a:extLst>
            </p:cNvPr>
            <p:cNvSpPr txBox="1"/>
            <p:nvPr/>
          </p:nvSpPr>
          <p:spPr>
            <a:xfrm>
              <a:off x="2795958" y="172826"/>
              <a:ext cx="2536082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Sharing 24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F6AE6BD-392F-4FDD-AFE3-FB48AF39ECCD}"/>
              </a:ext>
            </a:extLst>
          </p:cNvPr>
          <p:cNvGrpSpPr/>
          <p:nvPr/>
        </p:nvGrpSpPr>
        <p:grpSpPr>
          <a:xfrm>
            <a:off x="2111744" y="6082037"/>
            <a:ext cx="1219200" cy="623563"/>
            <a:chOff x="2743199" y="172826"/>
            <a:chExt cx="2641600" cy="108076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7FA86B6E-E1AB-4EFF-BA73-7F96C0EA51A2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tangle: Rounded Corners 4">
              <a:extLst>
                <a:ext uri="{FF2B5EF4-FFF2-40B4-BE49-F238E27FC236}">
                  <a16:creationId xmlns:a16="http://schemas.microsoft.com/office/drawing/2014/main" xmlns="" id="{BEA1323B-07FF-4178-896A-4566D1499957}"/>
                </a:ext>
              </a:extLst>
            </p:cNvPr>
            <p:cNvSpPr txBox="1"/>
            <p:nvPr/>
          </p:nvSpPr>
          <p:spPr>
            <a:xfrm>
              <a:off x="2795958" y="172826"/>
              <a:ext cx="2536082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Faith</a:t>
              </a:r>
            </a:p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dirty="0"/>
                <a:t>31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78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5847-15EF-44D1-A26E-9D1CCFBB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b="1" dirty="0"/>
              <a:t>The Multiplication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3E871FD7-5F73-4F14-9A5C-F057D5A0C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04272"/>
              </p:ext>
            </p:extLst>
          </p:nvPr>
        </p:nvGraphicFramePr>
        <p:xfrm>
          <a:off x="0" y="1676400"/>
          <a:ext cx="91440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F938C2CC-9EA1-4CBD-855C-ED9A4DBA7FD4}"/>
              </a:ext>
            </a:extLst>
          </p:cNvPr>
          <p:cNvSpPr/>
          <p:nvPr/>
        </p:nvSpPr>
        <p:spPr>
          <a:xfrm>
            <a:off x="5029200" y="2540000"/>
            <a:ext cx="3937000" cy="3937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04090CC-8F0F-4CB6-B0AF-106531F78595}"/>
              </a:ext>
            </a:extLst>
          </p:cNvPr>
          <p:cNvGrpSpPr/>
          <p:nvPr/>
        </p:nvGrpSpPr>
        <p:grpSpPr>
          <a:xfrm>
            <a:off x="6096000" y="3505200"/>
            <a:ext cx="1219200" cy="623563"/>
            <a:chOff x="2743199" y="172826"/>
            <a:chExt cx="2641600" cy="10807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02CF6C6E-60A1-4EFB-9A71-09563901F601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xmlns="" id="{0CA97DCC-837B-42EE-9399-6815A32E22CF}"/>
                </a:ext>
              </a:extLst>
            </p:cNvPr>
            <p:cNvSpPr txBox="1"/>
            <p:nvPr/>
          </p:nvSpPr>
          <p:spPr>
            <a:xfrm>
              <a:off x="2795958" y="172826"/>
              <a:ext cx="2536082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Sharing 24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01BFB0B-98DB-46C9-A8C6-DA5A6BC2983F}"/>
              </a:ext>
            </a:extLst>
          </p:cNvPr>
          <p:cNvGrpSpPr/>
          <p:nvPr/>
        </p:nvGrpSpPr>
        <p:grpSpPr>
          <a:xfrm>
            <a:off x="6565900" y="4222118"/>
            <a:ext cx="1219200" cy="623563"/>
            <a:chOff x="2743199" y="172826"/>
            <a:chExt cx="2641600" cy="108076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0E18914B-57D3-4BA7-9E25-412EF99252BD}"/>
                </a:ext>
              </a:extLst>
            </p:cNvPr>
            <p:cNvSpPr/>
            <p:nvPr/>
          </p:nvSpPr>
          <p:spPr>
            <a:xfrm>
              <a:off x="2743199" y="172826"/>
              <a:ext cx="2641600" cy="1080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xmlns="" id="{F189F50A-65F4-4615-BF5C-7424D56D7A78}"/>
                </a:ext>
              </a:extLst>
            </p:cNvPr>
            <p:cNvSpPr txBox="1"/>
            <p:nvPr/>
          </p:nvSpPr>
          <p:spPr>
            <a:xfrm>
              <a:off x="2795958" y="172826"/>
              <a:ext cx="2536082" cy="1080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Groups 15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0A2C621-D66D-4363-897D-66DCE3D625B9}"/>
              </a:ext>
            </a:extLst>
          </p:cNvPr>
          <p:cNvGrpSpPr/>
          <p:nvPr/>
        </p:nvGrpSpPr>
        <p:grpSpPr>
          <a:xfrm>
            <a:off x="6441776" y="4953000"/>
            <a:ext cx="1940225" cy="1433835"/>
            <a:chOff x="6441776" y="3810000"/>
            <a:chExt cx="1940225" cy="1433835"/>
          </a:xfrm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xmlns="" id="{B2DD8917-8A13-48E1-98CD-8FE726476FC7}"/>
                </a:ext>
              </a:extLst>
            </p:cNvPr>
            <p:cNvSpPr/>
            <p:nvPr/>
          </p:nvSpPr>
          <p:spPr>
            <a:xfrm>
              <a:off x="6441776" y="3810000"/>
              <a:ext cx="1940225" cy="143383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xmlns="" id="{01B072AE-273A-4035-AEB3-DA43C2FE2620}"/>
                </a:ext>
              </a:extLst>
            </p:cNvPr>
            <p:cNvSpPr txBox="1"/>
            <p:nvPr/>
          </p:nvSpPr>
          <p:spPr>
            <a:xfrm>
              <a:off x="6441776" y="4162069"/>
              <a:ext cx="1940225" cy="623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Church</a:t>
              </a:r>
            </a:p>
            <a:p>
              <a:pPr marL="0" lvl="0" indent="0" algn="ctr" defTabSz="1022350">
                <a:spcBef>
                  <a:spcPct val="0"/>
                </a:spcBef>
                <a:buNone/>
              </a:pPr>
              <a:r>
                <a:rPr lang="en-US" sz="2000" kern="1200" dirty="0"/>
                <a:t>Multiplication</a:t>
              </a:r>
            </a:p>
          </p:txBody>
        </p:sp>
      </p:grp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xmlns="" id="{D6EF9546-D411-4C3B-8CDE-D920E85EE72E}"/>
              </a:ext>
            </a:extLst>
          </p:cNvPr>
          <p:cNvSpPr txBox="1">
            <a:spLocks/>
          </p:cNvSpPr>
          <p:nvPr/>
        </p:nvSpPr>
        <p:spPr>
          <a:xfrm>
            <a:off x="177800" y="5696307"/>
            <a:ext cx="5408752" cy="1161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G0 (CBB) Goer vs </a:t>
            </a:r>
            <a:r>
              <a:rPr lang="en-US" dirty="0" err="1"/>
              <a:t>Gx</a:t>
            </a:r>
            <a:r>
              <a:rPr lang="en-US" dirty="0"/>
              <a:t> (MBB) Leader</a:t>
            </a:r>
          </a:p>
          <a:p>
            <a:r>
              <a:rPr lang="en-US" dirty="0"/>
              <a:t>Individual vs Group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xmlns="" id="{46E20C8D-4A0C-4321-AA0D-564F9A9CBBEB}"/>
              </a:ext>
            </a:extLst>
          </p:cNvPr>
          <p:cNvSpPr txBox="1">
            <a:spLocks/>
          </p:cNvSpPr>
          <p:nvPr/>
        </p:nvSpPr>
        <p:spPr>
          <a:xfrm>
            <a:off x="6438992" y="1600200"/>
            <a:ext cx="1104808" cy="9585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Stick Rate</a:t>
            </a:r>
          </a:p>
        </p:txBody>
      </p:sp>
    </p:spTree>
    <p:extLst>
      <p:ext uri="{BB962C8B-B14F-4D97-AF65-F5344CB8AC3E}">
        <p14:creationId xmlns:p14="http://schemas.microsoft.com/office/powerpoint/2010/main" val="293432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M13 Current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828800"/>
            <a:ext cx="4953000" cy="4724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Media Partners:</a:t>
            </a:r>
          </a:p>
          <a:p>
            <a:r>
              <a:rPr lang="en-US" dirty="0"/>
              <a:t>Satellite TV (…)</a:t>
            </a:r>
          </a:p>
          <a:p>
            <a:r>
              <a:rPr lang="en-US" dirty="0"/>
              <a:t>Kitab … (Website + App)</a:t>
            </a:r>
          </a:p>
          <a:p>
            <a:r>
              <a:rPr lang="en-US" dirty="0"/>
              <a:t>New Scripture … (Website + App)</a:t>
            </a:r>
          </a:p>
          <a:p>
            <a:r>
              <a:rPr lang="en-US" dirty="0"/>
              <a:t>6 Websites Apologetics + 3 FB (…)</a:t>
            </a:r>
          </a:p>
          <a:p>
            <a:r>
              <a:rPr lang="en-US" dirty="0"/>
              <a:t>… (Discovery Stories + Testimonies)</a:t>
            </a:r>
          </a:p>
          <a:p>
            <a:r>
              <a:rPr lang="en-US" dirty="0"/>
              <a:t>… (national TV programs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(</a:t>
            </a:r>
            <a:r>
              <a:rPr lang="en-US" smtClean="0"/>
              <a:t>specific language TV </a:t>
            </a:r>
            <a:r>
              <a:rPr lang="en-US" dirty="0" smtClean="0"/>
              <a:t>programs)</a:t>
            </a:r>
          </a:p>
          <a:p>
            <a:r>
              <a:rPr lang="en-US" dirty="0" smtClean="0"/>
              <a:t>… (FB + website)</a:t>
            </a:r>
          </a:p>
          <a:p>
            <a:r>
              <a:rPr lang="en-US" dirty="0" smtClean="0"/>
              <a:t>… </a:t>
            </a:r>
            <a:r>
              <a:rPr lang="en-US" dirty="0"/>
              <a:t>(Kids App + FB for mother)</a:t>
            </a:r>
          </a:p>
          <a:p>
            <a:r>
              <a:rPr lang="en-US" dirty="0"/>
              <a:t>… I… (Website + FB)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(+ local field teams)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410200" y="1828800"/>
            <a:ext cx="37338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Field Partners:</a:t>
            </a:r>
          </a:p>
          <a:p>
            <a:r>
              <a:rPr lang="en-US" sz="2200" dirty="0"/>
              <a:t>Foreign Sending Agencies</a:t>
            </a:r>
          </a:p>
          <a:p>
            <a:r>
              <a:rPr lang="en-US" sz="2200" dirty="0"/>
              <a:t>Local Sending Agencies</a:t>
            </a:r>
          </a:p>
          <a:p>
            <a:r>
              <a:rPr lang="en-US" sz="2200" dirty="0"/>
              <a:t>Local “CBB” Church</a:t>
            </a:r>
          </a:p>
          <a:p>
            <a:r>
              <a:rPr lang="en-US" sz="2200" dirty="0"/>
              <a:t>Individuals (</a:t>
            </a:r>
            <a:r>
              <a:rPr lang="en-US" sz="2200" i="1" dirty="0"/>
              <a:t>independent</a:t>
            </a:r>
            <a:r>
              <a:rPr lang="en-US" sz="2200" dirty="0"/>
              <a:t>)</a:t>
            </a:r>
          </a:p>
          <a:p>
            <a:r>
              <a:rPr lang="en-US" sz="2200" b="1" dirty="0"/>
              <a:t>Network (Movements)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u="sng" dirty="0"/>
              <a:t>The Spread!</a:t>
            </a:r>
          </a:p>
          <a:p>
            <a:r>
              <a:rPr lang="en-US" sz="2200" dirty="0"/>
              <a:t>34 of 34 provinces</a:t>
            </a:r>
          </a:p>
          <a:p>
            <a:r>
              <a:rPr lang="en-US" sz="2200" dirty="0"/>
              <a:t>383 of 514 cities</a:t>
            </a:r>
          </a:p>
          <a:p>
            <a:r>
              <a:rPr lang="en-US" sz="2200" dirty="0"/>
              <a:t>1300 of 7094 districts</a:t>
            </a:r>
          </a:p>
        </p:txBody>
      </p:sp>
    </p:spTree>
    <p:extLst>
      <p:ext uri="{BB962C8B-B14F-4D97-AF65-F5344CB8AC3E}">
        <p14:creationId xmlns:p14="http://schemas.microsoft.com/office/powerpoint/2010/main" val="6621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C7B09-86EC-486B-B31C-FF2B5B19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b="1" dirty="0"/>
              <a:t>Field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3D142C-5B43-430E-968F-4383535D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0" y="1981200"/>
            <a:ext cx="6286825" cy="3733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99881B-F187-44B4-8CB9-DCAAC463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114800"/>
            <a:ext cx="2715440" cy="25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AD4FC-321B-43F2-A7BB-DA4B1F0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b="1" dirty="0"/>
              <a:t>Your Specific (many!) Roles?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0D55C8-3011-4B8E-9C08-0F0BAFF6FD9E}"/>
              </a:ext>
            </a:extLst>
          </p:cNvPr>
          <p:cNvGrpSpPr/>
          <p:nvPr/>
        </p:nvGrpSpPr>
        <p:grpSpPr>
          <a:xfrm>
            <a:off x="4038600" y="1600200"/>
            <a:ext cx="4953000" cy="4267200"/>
            <a:chOff x="-13855" y="7937"/>
            <a:chExt cx="6858000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429271-FC54-48AE-91BC-E43D3577B704}"/>
                </a:ext>
              </a:extLst>
            </p:cNvPr>
            <p:cNvGrpSpPr/>
            <p:nvPr/>
          </p:nvGrpSpPr>
          <p:grpSpPr>
            <a:xfrm>
              <a:off x="-13855" y="7937"/>
              <a:ext cx="6858000" cy="6858000"/>
              <a:chOff x="1138237" y="0"/>
              <a:chExt cx="6858000" cy="68580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EC3417C2-02B2-4897-A84C-344DCFB6D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8237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F3A9A13-B1A1-4B09-876B-EACC02BA542E}"/>
                  </a:ext>
                </a:extLst>
              </p:cNvPr>
              <p:cNvSpPr txBox="1"/>
              <p:nvPr/>
            </p:nvSpPr>
            <p:spPr>
              <a:xfrm>
                <a:off x="3470529" y="971244"/>
                <a:ext cx="2191515" cy="5374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Content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FDDFD99-12F9-4D4F-8B6A-5C5A0DD9BFA1}"/>
                  </a:ext>
                </a:extLst>
              </p:cNvPr>
              <p:cNvSpPr txBox="1"/>
              <p:nvPr/>
            </p:nvSpPr>
            <p:spPr>
              <a:xfrm>
                <a:off x="4770719" y="4579804"/>
                <a:ext cx="1957526" cy="5374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Distribution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B1B9FF-3839-4CF6-8384-943F6D76A382}"/>
                  </a:ext>
                </a:extLst>
              </p:cNvPr>
              <p:cNvSpPr txBox="1"/>
              <p:nvPr/>
            </p:nvSpPr>
            <p:spPr>
              <a:xfrm>
                <a:off x="3685494" y="3022054"/>
                <a:ext cx="1763486" cy="868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 Black" panose="020B0A04020102020204" pitchFamily="34" charset="0"/>
                  </a:rPr>
                  <a:t>Media Roles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3FDD1A5-D377-47C5-A52E-029F60DDC9B4}"/>
                </a:ext>
              </a:extLst>
            </p:cNvPr>
            <p:cNvSpPr txBox="1"/>
            <p:nvPr/>
          </p:nvSpPr>
          <p:spPr>
            <a:xfrm>
              <a:off x="1223630" y="4575874"/>
              <a:ext cx="1957526" cy="5374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Follow Up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FCCFCBA-F8CA-4171-9814-2E422956996E}"/>
              </a:ext>
            </a:extLst>
          </p:cNvPr>
          <p:cNvSpPr txBox="1">
            <a:spLocks/>
          </p:cNvSpPr>
          <p:nvPr/>
        </p:nvSpPr>
        <p:spPr>
          <a:xfrm>
            <a:off x="457200" y="1630680"/>
            <a:ext cx="8229600" cy="4389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MEDIA…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Creative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Marketing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Communication</a:t>
            </a:r>
          </a:p>
          <a:p>
            <a:endParaRPr lang="en-US" sz="2000" dirty="0"/>
          </a:p>
          <a:p>
            <a:r>
              <a:rPr lang="en-US" sz="2000" dirty="0"/>
              <a:t>System/Technology</a:t>
            </a:r>
          </a:p>
          <a:p>
            <a:r>
              <a:rPr lang="en-US" sz="2000" dirty="0"/>
              <a:t>Strategy/Process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FIELD…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BOTH:</a:t>
            </a:r>
          </a:p>
          <a:p>
            <a:r>
              <a:rPr lang="en-US" sz="2000" dirty="0"/>
              <a:t>Prayer</a:t>
            </a:r>
          </a:p>
          <a:p>
            <a:r>
              <a:rPr lang="en-US" sz="2000" dirty="0"/>
              <a:t>Fund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41A0D8-F837-41AB-8802-58BFE16985B5}"/>
              </a:ext>
            </a:extLst>
          </p:cNvPr>
          <p:cNvSpPr txBox="1"/>
          <p:nvPr/>
        </p:nvSpPr>
        <p:spPr>
          <a:xfrm>
            <a:off x="5818815" y="6085796"/>
            <a:ext cx="13911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Field Roles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EE568D-AFF3-4642-9D73-87341694ECFC}"/>
              </a:ext>
            </a:extLst>
          </p:cNvPr>
          <p:cNvSpPr txBox="1"/>
          <p:nvPr/>
        </p:nvSpPr>
        <p:spPr>
          <a:xfrm>
            <a:off x="4038600" y="5467290"/>
            <a:ext cx="14137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D3BE05-F790-4DF4-B257-61EA534182E5}"/>
              </a:ext>
            </a:extLst>
          </p:cNvPr>
          <p:cNvSpPr txBox="1"/>
          <p:nvPr/>
        </p:nvSpPr>
        <p:spPr>
          <a:xfrm>
            <a:off x="7577831" y="5467290"/>
            <a:ext cx="14137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43109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36245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Together for </a:t>
            </a:r>
            <a:r>
              <a:rPr lang="en-US" dirty="0" err="1">
                <a:solidFill>
                  <a:srgbClr val="FFFF00"/>
                </a:solidFill>
              </a:rPr>
              <a:t>Ethne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26464"/>
            <a:ext cx="7927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Revelation 5:9-10, International Standard Version (ISV)</a:t>
            </a:r>
          </a:p>
          <a:p>
            <a:endParaRPr lang="en-US" sz="2400" dirty="0"/>
          </a:p>
          <a:p>
            <a:r>
              <a:rPr lang="en-US" sz="2400" dirty="0"/>
              <a:t>9 They sang a new song:</a:t>
            </a:r>
          </a:p>
          <a:p>
            <a:r>
              <a:rPr lang="en-US" sz="2400" dirty="0"/>
              <a:t>“You are worthy to take the scroll and open its seals,</a:t>
            </a:r>
          </a:p>
          <a:p>
            <a:r>
              <a:rPr lang="en-US" sz="2400" dirty="0"/>
              <a:t>    because you were slaughtered.</a:t>
            </a:r>
          </a:p>
          <a:p>
            <a:r>
              <a:rPr lang="en-US" sz="2400" dirty="0"/>
              <a:t>With your blood you purchased us[a] for God</a:t>
            </a:r>
          </a:p>
          <a:p>
            <a:r>
              <a:rPr lang="en-US" sz="2400" dirty="0"/>
              <a:t>    </a:t>
            </a:r>
            <a:r>
              <a:rPr lang="en-US" sz="2400" b="1" dirty="0">
                <a:solidFill>
                  <a:srgbClr val="FFFF00"/>
                </a:solidFill>
              </a:rPr>
              <a:t>from every tribe, language, people, and nation.</a:t>
            </a:r>
          </a:p>
          <a:p>
            <a:r>
              <a:rPr lang="en-US" sz="2400" dirty="0"/>
              <a:t>10 You made us a kingdom and priests for our God,</a:t>
            </a:r>
          </a:p>
          <a:p>
            <a:r>
              <a:rPr lang="en-US" sz="2400" dirty="0"/>
              <a:t>    and they will reign on the earth.”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1EB674-F7FA-4E40-8FF6-8129B9AED29D}"/>
              </a:ext>
            </a:extLst>
          </p:cNvPr>
          <p:cNvSpPr txBox="1">
            <a:spLocks/>
          </p:cNvSpPr>
          <p:nvPr/>
        </p:nvSpPr>
        <p:spPr>
          <a:xfrm>
            <a:off x="685800" y="494223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u="sng" dirty="0">
                <a:solidFill>
                  <a:srgbClr val="FF0000"/>
                </a:solidFill>
              </a:rPr>
              <a:t>Media2Movements@gmail.com</a:t>
            </a:r>
          </a:p>
        </p:txBody>
      </p:sp>
    </p:spTree>
    <p:extLst>
      <p:ext uri="{BB962C8B-B14F-4D97-AF65-F5344CB8AC3E}">
        <p14:creationId xmlns:p14="http://schemas.microsoft.com/office/powerpoint/2010/main" val="71293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3-12-11 SK Snow &amp; Saz Kursu 4177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89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8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I… Peoples Network</a:t>
            </a:r>
            <a:br>
              <a:rPr lang="en-US" sz="4000" b="1" dirty="0"/>
            </a:br>
            <a:r>
              <a:rPr lang="en-US" sz="3300" b="1" dirty="0"/>
              <a:t>(since 1991…)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</a:pPr>
            <a:r>
              <a:rPr lang="en-US" sz="3000" dirty="0"/>
              <a:t>Research (&amp; UUPG)</a:t>
            </a:r>
          </a:p>
          <a:p>
            <a:pPr>
              <a:buClr>
                <a:srgbClr val="00B0F0"/>
              </a:buClr>
            </a:pPr>
            <a:r>
              <a:rPr lang="en-US" sz="3000" dirty="0"/>
              <a:t>Prayer (&amp; Kids mobilization)</a:t>
            </a:r>
          </a:p>
          <a:p>
            <a:pPr>
              <a:buClr>
                <a:srgbClr val="00B0F0"/>
              </a:buClr>
            </a:pPr>
            <a:r>
              <a:rPr lang="en-US" sz="3000" dirty="0"/>
              <a:t>Mobilization</a:t>
            </a:r>
            <a:endParaRPr lang="en-US" sz="3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00B0F0"/>
              </a:buClr>
            </a:pPr>
            <a:r>
              <a:rPr lang="en-US" sz="3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Field CPM (Church Planting Movements)</a:t>
            </a:r>
          </a:p>
          <a:p>
            <a:pPr>
              <a:buClr>
                <a:srgbClr val="00B0F0"/>
              </a:buClr>
            </a:pPr>
            <a:r>
              <a:rPr lang="en-US" sz="3000" dirty="0"/>
              <a:t>Member Care</a:t>
            </a:r>
          </a:p>
          <a:p>
            <a:pPr>
              <a:buClr>
                <a:srgbClr val="00B0F0"/>
              </a:buClr>
            </a:pPr>
            <a:r>
              <a:rPr lang="en-US" sz="3000" b="1" dirty="0">
                <a:solidFill>
                  <a:schemeClr val="accent6"/>
                </a:solidFill>
              </a:rPr>
              <a:t>Media to Movements (M2M)</a:t>
            </a:r>
          </a:p>
          <a:p>
            <a:pPr>
              <a:buClr>
                <a:srgbClr val="00B0F0"/>
              </a:buClr>
            </a:pPr>
            <a:r>
              <a:rPr lang="en-US" sz="3000" dirty="0"/>
              <a:t>Church Coaching </a:t>
            </a:r>
            <a:r>
              <a:rPr lang="en-US" sz="2200" dirty="0"/>
              <a:t>(</a:t>
            </a:r>
            <a:r>
              <a:rPr lang="en-US" sz="2200" i="1" dirty="0"/>
              <a:t>after mobilization</a:t>
            </a:r>
            <a:r>
              <a:rPr lang="en-US" sz="2200" dirty="0"/>
              <a:t>)</a:t>
            </a:r>
            <a:endParaRPr lang="en-US" sz="3000" dirty="0"/>
          </a:p>
          <a:p>
            <a:pPr>
              <a:buClr>
                <a:srgbClr val="00B0F0"/>
              </a:buClr>
            </a:pPr>
            <a:endParaRPr lang="en-US" sz="3000" dirty="0"/>
          </a:p>
          <a:p>
            <a:pPr>
              <a:buClr>
                <a:srgbClr val="00B0F0"/>
              </a:buClr>
            </a:pPr>
            <a:r>
              <a:rPr lang="en-US" sz="3000" dirty="0"/>
              <a:t>Partnership Development (Regional Networks)</a:t>
            </a:r>
          </a:p>
        </p:txBody>
      </p:sp>
    </p:spTree>
    <p:extLst>
      <p:ext uri="{BB962C8B-B14F-4D97-AF65-F5344CB8AC3E}">
        <p14:creationId xmlns:p14="http://schemas.microsoft.com/office/powerpoint/2010/main" val="283053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M2M:  Why-What-How…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010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Why?  To see </a:t>
            </a:r>
            <a:r>
              <a:rPr lang="en-US" b="1" dirty="0"/>
              <a:t>local indigenous Church Planting Movements</a:t>
            </a:r>
            <a:r>
              <a:rPr lang="en-US" dirty="0"/>
              <a:t> (</a:t>
            </a:r>
            <a:r>
              <a:rPr lang="en-US" b="1" dirty="0"/>
              <a:t>CPMs)</a:t>
            </a:r>
            <a:r>
              <a:rPr lang="en-US" dirty="0"/>
              <a:t> among every </a:t>
            </a:r>
            <a:r>
              <a:rPr lang="en-US" b="1" dirty="0"/>
              <a:t>Unreached People Groups (</a:t>
            </a:r>
            <a:r>
              <a:rPr lang="en-US" dirty="0"/>
              <a:t>UPGs) in ...</a:t>
            </a:r>
          </a:p>
          <a:p>
            <a:r>
              <a:rPr lang="en-US" dirty="0"/>
              <a:t>What?  M2M is a </a:t>
            </a:r>
            <a:r>
              <a:rPr lang="en-US" b="1" dirty="0"/>
              <a:t>partnership</a:t>
            </a:r>
            <a:r>
              <a:rPr lang="en-US" dirty="0"/>
              <a:t> focusing on </a:t>
            </a:r>
            <a:r>
              <a:rPr lang="en-US" b="1" dirty="0"/>
              <a:t>catalyzing movements</a:t>
            </a:r>
            <a:r>
              <a:rPr lang="en-US" dirty="0"/>
              <a:t> among the UPGs of </a:t>
            </a:r>
            <a:r>
              <a:rPr lang="en-US" b="1" dirty="0"/>
              <a:t>…</a:t>
            </a:r>
            <a:r>
              <a:rPr lang="en-US" dirty="0"/>
              <a:t> (often called the majority people of …), through effective </a:t>
            </a:r>
            <a:r>
              <a:rPr lang="en-US" b="1" dirty="0"/>
              <a:t>CPM media initiatives</a:t>
            </a:r>
            <a:r>
              <a:rPr lang="en-US" dirty="0"/>
              <a:t> and </a:t>
            </a:r>
            <a:r>
              <a:rPr lang="en-US" b="1" dirty="0"/>
              <a:t>CPM field efforts</a:t>
            </a:r>
            <a:r>
              <a:rPr lang="en-US" dirty="0"/>
              <a:t>.</a:t>
            </a:r>
          </a:p>
          <a:p>
            <a:r>
              <a:rPr lang="en-US" dirty="0"/>
              <a:t>How? Media (projects/initiatives/teams) serving Movements – by </a:t>
            </a:r>
            <a:r>
              <a:rPr lang="en-US" b="1" dirty="0"/>
              <a:t>identifying Potential Person of Peace</a:t>
            </a:r>
            <a:r>
              <a:rPr lang="en-US" dirty="0"/>
              <a:t> (</a:t>
            </a:r>
            <a:r>
              <a:rPr lang="en-US" b="1" dirty="0"/>
              <a:t>PPOPs</a:t>
            </a:r>
            <a:r>
              <a:rPr lang="en-US" dirty="0"/>
              <a:t>) who can then further be disciple (face to face) by field teams.</a:t>
            </a:r>
          </a:p>
        </p:txBody>
      </p:sp>
    </p:spTree>
    <p:extLst>
      <p:ext uri="{BB962C8B-B14F-4D97-AF65-F5344CB8AC3E}">
        <p14:creationId xmlns:p14="http://schemas.microsoft.com/office/powerpoint/2010/main" val="245138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84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Not measuring how much someone likes </a:t>
            </a:r>
            <a:r>
              <a:rPr lang="en-US" sz="3200" b="1" dirty="0">
                <a:solidFill>
                  <a:srgbClr val="FF0000"/>
                </a:solidFill>
              </a:rPr>
              <a:t>our content (video &amp; article)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But focusing only on the real goals: 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People grouping in scripture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discovery study groups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Multiplying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Disciples and Churches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286718"/>
            <a:ext cx="1850519" cy="249508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A9FA02AF-5656-482F-AC0B-23A5022C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That means…</a:t>
            </a:r>
          </a:p>
        </p:txBody>
      </p:sp>
    </p:spTree>
    <p:extLst>
      <p:ext uri="{BB962C8B-B14F-4D97-AF65-F5344CB8AC3E}">
        <p14:creationId xmlns:p14="http://schemas.microsoft.com/office/powerpoint/2010/main" val="18757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F49D1B-5E23-4EDD-B076-C1E83CF23DE5}"/>
              </a:ext>
            </a:extLst>
          </p:cNvPr>
          <p:cNvSpPr/>
          <p:nvPr/>
        </p:nvSpPr>
        <p:spPr>
          <a:xfrm>
            <a:off x="208711" y="1610899"/>
            <a:ext cx="85787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 Timothy 2:2 </a:t>
            </a:r>
            <a:r>
              <a:rPr lang="en-US" sz="2000" b="1" dirty="0"/>
              <a:t>(NKJV)</a:t>
            </a:r>
            <a:endParaRPr lang="en-US" sz="2800" b="1" dirty="0"/>
          </a:p>
          <a:p>
            <a:r>
              <a:rPr lang="en-US" sz="2800" dirty="0"/>
              <a:t>And the things that you have heard from </a:t>
            </a:r>
            <a:r>
              <a:rPr lang="en-US" sz="2800" dirty="0">
                <a:highlight>
                  <a:srgbClr val="FFFF00"/>
                </a:highlight>
              </a:rPr>
              <a:t>me</a:t>
            </a:r>
            <a:r>
              <a:rPr lang="en-US" sz="2800" dirty="0"/>
              <a:t> among </a:t>
            </a:r>
            <a:r>
              <a:rPr lang="en-US" sz="2800" dirty="0">
                <a:highlight>
                  <a:srgbClr val="FFFF00"/>
                </a:highlight>
              </a:rPr>
              <a:t>many witnesses</a:t>
            </a:r>
            <a:r>
              <a:rPr lang="en-US" sz="2800" dirty="0"/>
              <a:t>, commit these to </a:t>
            </a:r>
            <a:r>
              <a:rPr lang="en-US" sz="2800" dirty="0">
                <a:highlight>
                  <a:srgbClr val="FFFF00"/>
                </a:highlight>
              </a:rPr>
              <a:t>faithful men</a:t>
            </a:r>
            <a:r>
              <a:rPr lang="en-US" sz="2800" dirty="0"/>
              <a:t> who will be able to teach </a:t>
            </a:r>
            <a:r>
              <a:rPr lang="en-US" sz="2800" dirty="0">
                <a:highlight>
                  <a:srgbClr val="FFFF00"/>
                </a:highlight>
              </a:rPr>
              <a:t>others</a:t>
            </a:r>
            <a:r>
              <a:rPr lang="en-US" sz="2800" dirty="0"/>
              <a:t> also..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D2E319-9980-40BA-9842-FC6EDD35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352800"/>
            <a:ext cx="5282214" cy="33767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35F02F-6E6F-49DD-ADFF-8AACB922F25D}"/>
              </a:ext>
            </a:extLst>
          </p:cNvPr>
          <p:cNvSpPr/>
          <p:nvPr/>
        </p:nvSpPr>
        <p:spPr>
          <a:xfrm>
            <a:off x="381000" y="4895415"/>
            <a:ext cx="396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Person of Peace</a:t>
            </a:r>
          </a:p>
          <a:p>
            <a:r>
              <a:rPr lang="en-US" sz="2800" dirty="0"/>
              <a:t>Matthew 10:5-15</a:t>
            </a:r>
          </a:p>
          <a:p>
            <a:r>
              <a:rPr lang="en-US" sz="2800" dirty="0"/>
              <a:t>Luke 10:1-12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33C1BCC-F941-47DB-BC1B-1F0C4C6CEAB2}"/>
              </a:ext>
            </a:extLst>
          </p:cNvPr>
          <p:cNvSpPr txBox="1">
            <a:spLocks/>
          </p:cNvSpPr>
          <p:nvPr/>
        </p:nvSpPr>
        <p:spPr>
          <a:xfrm>
            <a:off x="457200" y="57685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PPoPs</a:t>
            </a:r>
            <a:r>
              <a:rPr lang="en-US" b="1" dirty="0"/>
              <a:t> &amp;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80168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0E82C5-9C46-46A3-87C9-A9BCA0B6B2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900" y="4191000"/>
            <a:ext cx="4648200" cy="2507419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0A9A41-237A-4945-B3C7-BC109EBD20D7}"/>
              </a:ext>
            </a:extLst>
          </p:cNvPr>
          <p:cNvGrpSpPr/>
          <p:nvPr/>
        </p:nvGrpSpPr>
        <p:grpSpPr>
          <a:xfrm>
            <a:off x="381000" y="1524002"/>
            <a:ext cx="3893629" cy="2519610"/>
            <a:chOff x="381000" y="1144117"/>
            <a:chExt cx="3962399" cy="2714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2D61C8D-08BF-4A19-B0C8-FD51BFB83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200832" y="324287"/>
              <a:ext cx="2322738" cy="396239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E75D1C0-5EED-4C88-8AC3-299DDABB1519}"/>
                </a:ext>
              </a:extLst>
            </p:cNvPr>
            <p:cNvSpPr txBox="1"/>
            <p:nvPr/>
          </p:nvSpPr>
          <p:spPr>
            <a:xfrm>
              <a:off x="381000" y="3488842"/>
              <a:ext cx="1304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Viewers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D401B1-3DEE-45CB-9B02-91F3BD9D2DDA}"/>
              </a:ext>
            </a:extLst>
          </p:cNvPr>
          <p:cNvSpPr txBox="1"/>
          <p:nvPr/>
        </p:nvSpPr>
        <p:spPr>
          <a:xfrm>
            <a:off x="2030603" y="3169551"/>
            <a:ext cx="174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48A26F-F805-4707-AA7F-C47FD5C5612E}"/>
              </a:ext>
            </a:extLst>
          </p:cNvPr>
          <p:cNvSpPr txBox="1"/>
          <p:nvPr/>
        </p:nvSpPr>
        <p:spPr>
          <a:xfrm>
            <a:off x="3415305" y="2807880"/>
            <a:ext cx="90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PPoPs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D0BF5A1-80E0-4481-8244-15A2018AAFDE}"/>
              </a:ext>
            </a:extLst>
          </p:cNvPr>
          <p:cNvGrpSpPr/>
          <p:nvPr/>
        </p:nvGrpSpPr>
        <p:grpSpPr>
          <a:xfrm>
            <a:off x="4768067" y="1524001"/>
            <a:ext cx="4141197" cy="2533244"/>
            <a:chOff x="4768324" y="1144116"/>
            <a:chExt cx="4214340" cy="27287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8C623D0-13F2-4908-82F4-BA144681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588154" y="324286"/>
              <a:ext cx="2322738" cy="39623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233FE3-84FB-40E1-8B0E-461631FFBADF}"/>
                </a:ext>
              </a:extLst>
            </p:cNvPr>
            <p:cNvSpPr txBox="1"/>
            <p:nvPr/>
          </p:nvSpPr>
          <p:spPr>
            <a:xfrm>
              <a:off x="4812129" y="2448618"/>
              <a:ext cx="106046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F2F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C3001C-2F3F-4C1B-9804-7A15EFE90ED3}"/>
                </a:ext>
              </a:extLst>
            </p:cNvPr>
            <p:cNvSpPr txBox="1"/>
            <p:nvPr/>
          </p:nvSpPr>
          <p:spPr>
            <a:xfrm>
              <a:off x="5177069" y="2783194"/>
              <a:ext cx="1448983" cy="397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DBS/Group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5F94FF-08E1-4450-881D-1624963AD1E7}"/>
                </a:ext>
              </a:extLst>
            </p:cNvPr>
            <p:cNvSpPr txBox="1"/>
            <p:nvPr/>
          </p:nvSpPr>
          <p:spPr>
            <a:xfrm>
              <a:off x="7360445" y="3503528"/>
              <a:ext cx="162221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Movements!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4B6A866-18A8-47A6-822A-40A42341DB17}"/>
                </a:ext>
              </a:extLst>
            </p:cNvPr>
            <p:cNvSpPr txBox="1"/>
            <p:nvPr/>
          </p:nvSpPr>
          <p:spPr>
            <a:xfrm>
              <a:off x="6403712" y="3026887"/>
              <a:ext cx="106046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Church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35CB911-1309-428F-AEE5-A720B2AD020B}"/>
              </a:ext>
            </a:extLst>
          </p:cNvPr>
          <p:cNvCxnSpPr/>
          <p:nvPr/>
        </p:nvCxnSpPr>
        <p:spPr>
          <a:xfrm>
            <a:off x="1447800" y="3962400"/>
            <a:ext cx="5867400" cy="76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64CE23-BEB8-4BD4-8038-AC8BCDA83A1C}"/>
              </a:ext>
            </a:extLst>
          </p:cNvPr>
          <p:cNvSpPr txBox="1"/>
          <p:nvPr/>
        </p:nvSpPr>
        <p:spPr>
          <a:xfrm>
            <a:off x="3962400" y="368791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E5EC8234-EC8D-446E-B44E-62F59A71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Diagram M13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26B3D7-3767-41BD-A228-3E5BE86CA513}"/>
              </a:ext>
            </a:extLst>
          </p:cNvPr>
          <p:cNvSpPr txBox="1"/>
          <p:nvPr/>
        </p:nvSpPr>
        <p:spPr>
          <a:xfrm>
            <a:off x="3364829" y="1524000"/>
            <a:ext cx="90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Media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C09725-20E2-423E-9C25-FCB35081133E}"/>
              </a:ext>
            </a:extLst>
          </p:cNvPr>
          <p:cNvSpPr txBox="1"/>
          <p:nvPr/>
        </p:nvSpPr>
        <p:spPr>
          <a:xfrm>
            <a:off x="4736429" y="1535668"/>
            <a:ext cx="90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69386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130"/>
            <a:ext cx="9144000" cy="914400"/>
          </a:xfrm>
          <a:prstGeom prst="rect">
            <a:avLst/>
          </a:prstGeom>
          <a:solidFill>
            <a:srgbClr val="C0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FILTERING PROCESS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275CFC7-7467-46AC-AD63-C921BA66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425406" cy="18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encrypted-tbn0.gstatic.com/images?q=tbn:ANd9GcR8nH61ydPJoUJ8ONUGNZwtD_qYpJCJcSHdWykmPC2uTBFP-a4z">
            <a:extLst>
              <a:ext uri="{FF2B5EF4-FFF2-40B4-BE49-F238E27FC236}">
                <a16:creationId xmlns:a16="http://schemas.microsoft.com/office/drawing/2014/main" xmlns="" id="{17C71781-FB2F-4021-9336-9DA37143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45422"/>
            <a:ext cx="3307685" cy="19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9C7654B-B655-4473-B745-7939FA57ABEB}"/>
              </a:ext>
            </a:extLst>
          </p:cNvPr>
          <p:cNvGrpSpPr/>
          <p:nvPr/>
        </p:nvGrpSpPr>
        <p:grpSpPr>
          <a:xfrm>
            <a:off x="5568972" y="4844987"/>
            <a:ext cx="2819400" cy="1687994"/>
            <a:chOff x="6567249" y="4789006"/>
            <a:chExt cx="2424351" cy="1928188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xmlns="" id="{E18DE3C3-8A48-40C2-9486-1BE461340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249" y="5791200"/>
              <a:ext cx="900351" cy="92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69A3632-CCB1-4C97-883F-7740CB39D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49" y="5779606"/>
              <a:ext cx="900351" cy="92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xmlns="" id="{C03A4236-6BCC-4973-B357-168190100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529" y="4789006"/>
              <a:ext cx="900351" cy="92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xmlns="" id="{5957480B-782E-441A-8BB7-18CDA69CA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249" y="4800600"/>
              <a:ext cx="900351" cy="92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DD786176-D544-447B-9FAB-C6A7D91F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98" y="5771575"/>
            <a:ext cx="538664" cy="79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2F474F4-7545-4562-9F8C-3EA36BEB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62" y="4476331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1898CEF8-A721-47B6-A514-8FDDD27C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96" y="4564500"/>
            <a:ext cx="538476" cy="7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22B24BB-0D09-4946-9A72-EBC4899F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02" y="5655630"/>
            <a:ext cx="492490" cy="72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Program Files\Microsoft Office\MEDIA\CAGCAT10\j0299171.wmf">
            <a:extLst>
              <a:ext uri="{FF2B5EF4-FFF2-40B4-BE49-F238E27FC236}">
                <a16:creationId xmlns:a16="http://schemas.microsoft.com/office/drawing/2014/main" xmlns="" id="{03021841-D75E-4A58-B366-9E508635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041" y="3190427"/>
            <a:ext cx="1828800" cy="1675596"/>
          </a:xfrm>
          <a:prstGeom prst="rect">
            <a:avLst/>
          </a:prstGeom>
          <a:noFill/>
        </p:spPr>
      </p:pic>
      <p:pic>
        <p:nvPicPr>
          <p:cNvPr id="19" name="Picture 2" descr="C:\Program Files\Microsoft Office\MEDIA\CAGCAT10\j0299171.wmf">
            <a:extLst>
              <a:ext uri="{FF2B5EF4-FFF2-40B4-BE49-F238E27FC236}">
                <a16:creationId xmlns:a16="http://schemas.microsoft.com/office/drawing/2014/main" xmlns="" id="{0F71F77A-0967-471E-9333-CF80099D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5951078" y="2879304"/>
            <a:ext cx="1839278" cy="1685196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A8526B9-A17E-48EB-BFAB-E23D7F9D6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96" y="1372167"/>
            <a:ext cx="2281477" cy="140112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46ED3AE-63F5-46D3-8FCA-C2EB84FD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92" y="2053813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04CF57D2-842E-496E-B8D3-C54FF861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29" y="2279882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91E3B02C-C673-4E86-8792-9739CDDB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1" y="2505951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30465295-DDC7-40E8-8134-A46CBBA7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75" y="4393876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65BB9DAA-876B-4BB1-8FCD-0C172207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12" y="4619945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E453BFB2-E35A-48BC-B2AC-6D416FD9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74" y="4846014"/>
            <a:ext cx="500815" cy="7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9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Filter - Media Side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945"/>
            <a:ext cx="9144000" cy="615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4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The Process - Field Side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222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4508</TotalTime>
  <Words>641</Words>
  <Application>Microsoft Macintosh PowerPoint</Application>
  <PresentationFormat>On-screen Show (4:3)</PresentationFormat>
  <Paragraphs>154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Black</vt:lpstr>
      <vt:lpstr>Calibri</vt:lpstr>
      <vt:lpstr>Constantia</vt:lpstr>
      <vt:lpstr>ＭＳ Ｐゴシック</vt:lpstr>
      <vt:lpstr>Tahoma</vt:lpstr>
      <vt:lpstr>Times New Roman</vt:lpstr>
      <vt:lpstr>Wingdings 2</vt:lpstr>
      <vt:lpstr>Arial</vt:lpstr>
      <vt:lpstr>Flow</vt:lpstr>
      <vt:lpstr>Media to Movements (M2M) M13 – Matthew 13</vt:lpstr>
      <vt:lpstr>I… Peoples Network (since 1991…)</vt:lpstr>
      <vt:lpstr>M2M:  Why-What-How…</vt:lpstr>
      <vt:lpstr>That means…</vt:lpstr>
      <vt:lpstr>PowerPoint Presentation</vt:lpstr>
      <vt:lpstr>Diagram M13</vt:lpstr>
      <vt:lpstr>PowerPoint Presentation</vt:lpstr>
      <vt:lpstr>PowerPoint Presentation</vt:lpstr>
      <vt:lpstr>PowerPoint Presentation</vt:lpstr>
      <vt:lpstr>Contacts (Unique)</vt:lpstr>
      <vt:lpstr>The Total Funnel (Jan ‘14-Aug ‘19)</vt:lpstr>
      <vt:lpstr>The Daily Funnel…</vt:lpstr>
      <vt:lpstr> </vt:lpstr>
      <vt:lpstr>The Multiplication</vt:lpstr>
      <vt:lpstr>M13 Current Partners</vt:lpstr>
      <vt:lpstr>Field Status</vt:lpstr>
      <vt:lpstr>Your Specific (many!) Roles?</vt:lpstr>
      <vt:lpstr>Together for Ethne…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To Movements</dc:title>
  <dc:creator>Lanny</dc:creator>
  <cp:lastModifiedBy>Clyde Taber</cp:lastModifiedBy>
  <cp:revision>115</cp:revision>
  <dcterms:created xsi:type="dcterms:W3CDTF">2018-08-09T10:21:35Z</dcterms:created>
  <dcterms:modified xsi:type="dcterms:W3CDTF">2019-11-05T19:00:53Z</dcterms:modified>
</cp:coreProperties>
</file>