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PT Sans"/>
      <p:regular r:id="rId29"/>
      <p:bold r:id="rId30"/>
      <p:italic r:id="rId31"/>
      <p:boldItalic r:id="rId32"/>
    </p:embeddedFon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T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TSans-italic.fntdata"/><Relationship Id="rId30" Type="http://schemas.openxmlformats.org/officeDocument/2006/relationships/font" Target="fonts/PTSans-bold.fntdata"/><Relationship Id="rId11" Type="http://schemas.openxmlformats.org/officeDocument/2006/relationships/slide" Target="slides/slide6.xml"/><Relationship Id="rId33" Type="http://schemas.openxmlformats.org/officeDocument/2006/relationships/font" Target="fonts/OpenSans-regular.fntdata"/><Relationship Id="rId10" Type="http://schemas.openxmlformats.org/officeDocument/2006/relationships/slide" Target="slides/slide5.xml"/><Relationship Id="rId32" Type="http://schemas.openxmlformats.org/officeDocument/2006/relationships/font" Target="fonts/PTSans-boldItalic.fntdata"/><Relationship Id="rId13" Type="http://schemas.openxmlformats.org/officeDocument/2006/relationships/slide" Target="slides/slide8.xml"/><Relationship Id="rId35" Type="http://schemas.openxmlformats.org/officeDocument/2006/relationships/font" Target="fonts/OpenSans-italic.fntdata"/><Relationship Id="rId12" Type="http://schemas.openxmlformats.org/officeDocument/2006/relationships/slide" Target="slides/slide7.xml"/><Relationship Id="rId34" Type="http://schemas.openxmlformats.org/officeDocument/2006/relationships/font" Target="fonts/OpenSans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OpenSans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f69fd9f1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4f69fd9f1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4f69fd9f1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4f69fd9f1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0fcfd666c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0fcfd666c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0fcfd666c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0fcfd666c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0fcfd666c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0fcfd666c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0fcfd666c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0fcfd666c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16fdf3af5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16fdf3af5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16fdf3af5_3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16fdf3af5_3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would you rate yourself in your ability to discern who to partner with in digital to disciple-making efforts? (1-5)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16fdf3af5_3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16fdf3af5_3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16fdf3af5_3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16fdf3af5_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fcfd666c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fcfd666c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16fdf3af5_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16fdf3af5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16fdf3af5_3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16fdf3af5_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16fdf3af5_3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16fdf3af5_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●"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4f69fd9f1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4f69fd9f1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0fcfd666c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0fcfd666c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4f69fd9f1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4f69fd9f1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0fcfd666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0fcfd666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f69fd9f1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4f69fd9f1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f69fd9f1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4f69fd9f1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f69fd9f1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4f69fd9f1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f69fd9f17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4f69fd9f17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hyperlink" Target="https://xaubhggab.cc.rs6.net/tn.jsp?f=001WOQtCz4-cc1rHVagNEtsg5-0H7m8ykoKkmq9mw_3eFJc0HIlkBw7ONzBqjfZPG2jm3rloZev_GoznX0sx5sIT7c0Z9GdMQ4V7spbCCgcEwNsnRTlBaVVHiJXGLMtK4E4lSOelAQhl3Qqxzh2xv30bJopI-BzDyxK&amp;c=NeCC4vhIhH60ewyR_lKIMgd65w752L9ySNCI3-z1wGhd8nK0lziTWQ==&amp;ch=i-7UBtcBQDG2JXYixjEmZGbZfdrP3RPTU0eZI0rk91rckvelSv26MA==" TargetMode="External"/><Relationship Id="rId10" Type="http://schemas.openxmlformats.org/officeDocument/2006/relationships/hyperlink" Target="https://xaubhggab.cc.rs6.net/tn.jsp?f=001WOQtCz4-cc1rHVagNEtsg5-0H7m8ykoKkmq9mw_3eFJc0HIlkBw7OOZ51STjpgcb3nn43GaBHXVG9dPUiYFc6fnDho2TJjSnjxwubg3lulAzRqKeGvtMpw6u0wTKLQA83Ll3sdFdjijXqUzkVedN-mT-BbuwhBEZ&amp;c=NeCC4vhIhH60ewyR_lKIMgd65w752L9ySNCI3-z1wGhd8nK0lziTWQ==&amp;ch=i-7UBtcBQDG2JXYixjEmZGbZfdrP3RPTU0eZI0rk91rckvelSv26MA==" TargetMode="External"/><Relationship Id="rId13" Type="http://schemas.openxmlformats.org/officeDocument/2006/relationships/hyperlink" Target="https://xaubhggab.cc.rs6.net/tn.jsp?f=001WOQtCz4-cc1rHVagNEtsg5-0H7m8ykoKkmq9mw_3eFJc0HIlkBw7OF8wcTHkobtN8N_1ER61SRuWhqCI4rACLrlDwuU05rY4HxnddodwaoMZLnWpuxLcfo_vO6nIGZakIDHxToNT5tOOFosmKu749Q==&amp;c=NeCC4vhIhH60ewyR_lKIMgd65w752L9ySNCI3-z1wGhd8nK0lziTWQ==&amp;ch=i-7UBtcBQDG2JXYixjEmZGbZfdrP3RPTU0eZI0rk91rckvelSv26MA==" TargetMode="External"/><Relationship Id="rId12" Type="http://schemas.openxmlformats.org/officeDocument/2006/relationships/hyperlink" Target="https://xaubhggab.cc.rs6.net/tn.jsp?f=001WOQtCz4-cc1rHVagNEtsg5-0H7m8ykoKkmq9mw_3eFJc0HIlkBw7OIryXd8WWME9teR_IAUFB1imuRdGB_b9IxeDDddhd5BrvsXDvB56W5jhvge_7yvVtRPK_J9V2wtcrWU4zLj3A1_0aNkI1Ea_Ww==&amp;c=NeCC4vhIhH60ewyR_lKIMgd65w752L9ySNCI3-z1wGhd8nK0lziTWQ==&amp;ch=i-7UBtcBQDG2JXYixjEmZGbZfdrP3RPTU0eZI0rk91rckvelSv26MA==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xaubhggab.cc.rs6.net/tn.jsp?f=001WOQtCz4-cc1rHVagNEtsg5-0H7m8ykoKkmq9mw_3eFJc0HIlkBw7OLp6uIs91hkgfFFXxwEnL4KczxR-Wl0PnlaKiymhDaVrrP1re7YlpxFumzrwHRFRFPi0XRJG92yFUOvuGRFOnff7IDNuUSECEA==&amp;c=NeCC4vhIhH60ewyR_lKIMgd65w752L9ySNCI3-z1wGhd8nK0lziTWQ==&amp;ch=i-7UBtcBQDG2JXYixjEmZGbZfdrP3RPTU0eZI0rk91rckvelSv26MA==" TargetMode="External"/><Relationship Id="rId4" Type="http://schemas.openxmlformats.org/officeDocument/2006/relationships/hyperlink" Target="https://xaubhggab.cc.rs6.net/tn.jsp?f=001WOQtCz4-cc1rHVagNEtsg5-0H7m8ykoKkmq9mw_3eFJc0HIlkBw7OMM3HobPv138AHudiwTB8Et3Eo9jN4q0_ubUkV8srux4oUCdaf7KzhK_EwjlVb0dKhflg-ALxtHHNeOH0UTBA5oOpaDA8AJ6p6yd6HGZo5dM&amp;c=NeCC4vhIhH60ewyR_lKIMgd65w752L9ySNCI3-z1wGhd8nK0lziTWQ==&amp;ch=i-7UBtcBQDG2JXYixjEmZGbZfdrP3RPTU0eZI0rk91rckvelSv26MA==" TargetMode="External"/><Relationship Id="rId9" Type="http://schemas.openxmlformats.org/officeDocument/2006/relationships/hyperlink" Target="https://xaubhggab.cc.rs6.net/tn.jsp?f=001WOQtCz4-cc1rHVagNEtsg5-0H7m8ykoKkmq9mw_3eFJc0HIlkBw7OOsdKUEjttYZ6xT1xSf_wXqaAUGJkNETQAdhZtXAoGaX6Mb0IX6lJF_TwDJ8NvEB5t-5_bVaf5bveNDgbjmyFKDDKx7ueGZWMxse-33nFqSjIsib2qc5adY=&amp;c=NeCC4vhIhH60ewyR_lKIMgd65w752L9ySNCI3-z1wGhd8nK0lziTWQ==&amp;ch=i-7UBtcBQDG2JXYixjEmZGbZfdrP3RPTU0eZI0rk91rckvelSv26MA==" TargetMode="External"/><Relationship Id="rId14" Type="http://schemas.openxmlformats.org/officeDocument/2006/relationships/image" Target="../media/image2.png"/><Relationship Id="rId5" Type="http://schemas.openxmlformats.org/officeDocument/2006/relationships/hyperlink" Target="https://xaubhggab.cc.rs6.net/tn.jsp?f=001WOQtCz4-cc1rHVagNEtsg5-0H7m8ykoKkmq9mw_3eFJc0HIlkBw7OF8wcTHkobtNTMe047h3Y9QGFh2gBHK6_Y6GGXhJw4Hn9pOjhmRgH4Y6ecDUMpPhyMx-JO6oS4gtjv5FaAx29YjUiicfo6vOGQ==&amp;c=NeCC4vhIhH60ewyR_lKIMgd65w752L9ySNCI3-z1wGhd8nK0lziTWQ==&amp;ch=i-7UBtcBQDG2JXYixjEmZGbZfdrP3RPTU0eZI0rk91rckvelSv26MA==" TargetMode="External"/><Relationship Id="rId6" Type="http://schemas.openxmlformats.org/officeDocument/2006/relationships/hyperlink" Target="https://xaubhggab.cc.rs6.net/tn.jsp?f=001WOQtCz4-cc1rHVagNEtsg5-0H7m8ykoKkmq9mw_3eFJc0HIlkBw7OJ9eLYz8zWavRiKRGhHos-kLIYAObpZtiypwGbg1Scd1mJVXi_pBzFw6aD2_8b1A0l5hiL3rQF1L4dlq5TZpVZy7AYsAnmAKnL6Ud5MEh919&amp;c=NeCC4vhIhH60ewyR_lKIMgd65w752L9ySNCI3-z1wGhd8nK0lziTWQ==&amp;ch=i-7UBtcBQDG2JXYixjEmZGbZfdrP3RPTU0eZI0rk91rckvelSv26MA==" TargetMode="External"/><Relationship Id="rId7" Type="http://schemas.openxmlformats.org/officeDocument/2006/relationships/hyperlink" Target="https://xaubhggab.cc.rs6.net/tn.jsp?f=001WOQtCz4-cc1rHVagNEtsg5-0H7m8ykoKkmq9mw_3eFJc0HIlkBw7OF8wcTHkobtNweHsVIqhNURnR16ha7OLnok5L0H6WuH3PvGAnoKq3MyMhAVxkNHhubg0gIEMHTVVDsYmlQ-vGupLlI5nXOBK7w==&amp;c=NeCC4vhIhH60ewyR_lKIMgd65w752L9ySNCI3-z1wGhd8nK0lziTWQ==&amp;ch=i-7UBtcBQDG2JXYixjEmZGbZfdrP3RPTU0eZI0rk91rckvelSv26MA==" TargetMode="External"/><Relationship Id="rId8" Type="http://schemas.openxmlformats.org/officeDocument/2006/relationships/hyperlink" Target="https://xaubhggab.cc.rs6.net/tn.jsp?f=001WOQtCz4-cc1rHVagNEtsg5-0H7m8ykoKkmq9mw_3eFJc0HIlkBw7ODjzaTOlfGzqfxWGO8WWHPL4su8OOAZk6bsOxmlN4YZVUxSfnx5QA0fm4V1GYBzfo-VIMhzKvZlm8Nu_K6SaeML_42rNudsYOfLISxnmi0kF&amp;c=NeCC4vhIhH60ewyR_lKIMgd65w752L9ySNCI3-z1wGhd8nK0lziTWQ==&amp;ch=i-7UBtcBQDG2JXYixjEmZGbZfdrP3RPTU0eZI0rk91rckvelSv26MA==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533300"/>
            <a:ext cx="8520600" cy="207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829"/>
              <a:buFont typeface="Arial"/>
              <a:buNone/>
            </a:pPr>
            <a:r>
              <a:rPr b="1" lang="en" sz="4100">
                <a:solidFill>
                  <a:srgbClr val="EF8F00"/>
                </a:solidFill>
                <a:latin typeface="PT Sans"/>
                <a:ea typeface="PT Sans"/>
                <a:cs typeface="PT Sans"/>
                <a:sym typeface="PT Sans"/>
              </a:rPr>
              <a:t>Global “Practitioner Issues” Event</a:t>
            </a:r>
            <a:endParaRPr b="1" sz="4100">
              <a:solidFill>
                <a:srgbClr val="EF8F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829"/>
              <a:buFont typeface="Arial"/>
              <a:buNone/>
            </a:pPr>
            <a:r>
              <a:rPr b="1" lang="en" sz="4100">
                <a:solidFill>
                  <a:srgbClr val="EF8F00"/>
                </a:solidFill>
                <a:latin typeface="PT Sans"/>
                <a:ea typeface="PT Sans"/>
                <a:cs typeface="PT Sans"/>
                <a:sym typeface="PT Sans"/>
              </a:rPr>
              <a:t>April 29, 2025</a:t>
            </a:r>
            <a:endParaRPr b="1" sz="4100">
              <a:solidFill>
                <a:srgbClr val="EF8F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5914150" y="3109825"/>
            <a:ext cx="325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520325"/>
            <a:ext cx="3695699" cy="121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635675" y="484000"/>
            <a:ext cx="8196600" cy="35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b="1" lang="en" sz="4000">
                <a:solidFill>
                  <a:srgbClr val="EF8F00"/>
                </a:solidFill>
                <a:latin typeface="Open Sans"/>
                <a:ea typeface="Open Sans"/>
                <a:cs typeface="Open Sans"/>
                <a:sym typeface="Open Sans"/>
              </a:rPr>
              <a:t>Our Story: Part III</a:t>
            </a:r>
            <a:endParaRPr b="1" sz="4000">
              <a:solidFill>
                <a:srgbClr val="EF8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2023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To distinguish between the team that helped launch the media strategy and the network that began in 2019, we changed our name from the </a:t>
            </a:r>
            <a:r>
              <a:rPr b="1"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Media to Movements Coalition</a:t>
            </a: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 to the </a:t>
            </a:r>
            <a:r>
              <a:rPr b="1"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Digital Disciple Making Network</a:t>
            </a: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The new name also reflects the partnership’s expanded vision to be more inclusive of all digital efforts that focus on "making disciples who make disciples" among least-reached people.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idx="1" type="body"/>
          </p:nvPr>
        </p:nvSpPr>
        <p:spPr>
          <a:xfrm>
            <a:off x="847200" y="863550"/>
            <a:ext cx="7985100" cy="31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b="1" lang="en" sz="4000">
                <a:solidFill>
                  <a:srgbClr val="EF8F00"/>
                </a:solidFill>
                <a:latin typeface="Open Sans"/>
                <a:ea typeface="Open Sans"/>
                <a:cs typeface="Open Sans"/>
                <a:sym typeface="Open Sans"/>
              </a:rPr>
              <a:t>Why a Global </a:t>
            </a:r>
            <a:r>
              <a:rPr b="1" lang="en" sz="4000">
                <a:solidFill>
                  <a:srgbClr val="EF8F00"/>
                </a:solidFill>
                <a:latin typeface="Open Sans"/>
                <a:ea typeface="Open Sans"/>
                <a:cs typeface="Open Sans"/>
                <a:sym typeface="Open Sans"/>
              </a:rPr>
              <a:t>Practitioner</a:t>
            </a:r>
            <a:r>
              <a:rPr b="1" lang="en" sz="4000">
                <a:solidFill>
                  <a:srgbClr val="EF8F00"/>
                </a:solidFill>
                <a:latin typeface="Open Sans"/>
                <a:ea typeface="Open Sans"/>
                <a:cs typeface="Open Sans"/>
                <a:sym typeface="Open Sans"/>
              </a:rPr>
              <a:t> Gathering?</a:t>
            </a:r>
            <a:endParaRPr b="1" sz="4000">
              <a:solidFill>
                <a:srgbClr val="EF8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478"/>
              <a:buFont typeface="Arial"/>
              <a:buNone/>
            </a:pPr>
            <a:r>
              <a:t/>
            </a:r>
            <a:endParaRPr b="1" sz="3285">
              <a:solidFill>
                <a:srgbClr val="EF8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There is no global meetup among practitioners to learn from one another about issues common to most teams.   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It would be wise for practitioners to share their learnings, reduce duplication and accelerate more teams using media strategies for disciple-making. 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675" y="863550"/>
            <a:ext cx="8363400" cy="34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EF8F00"/>
                </a:solidFill>
                <a:latin typeface="Open Sans"/>
                <a:ea typeface="Open Sans"/>
                <a:cs typeface="Open Sans"/>
                <a:sym typeface="Open Sans"/>
              </a:rPr>
              <a:t>Desired Outcomes</a:t>
            </a:r>
            <a:endParaRPr b="1" sz="4000">
              <a:solidFill>
                <a:srgbClr val="EF8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EF8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ct val="100000"/>
              <a:buFont typeface="Open Sans"/>
              <a:buChar char="●"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Begin to create a sense of the global nature of the practitioner community. 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ct val="100000"/>
              <a:buFont typeface="Open Sans"/>
              <a:buChar char="●"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Inspire current practitioners to continue.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ct val="100000"/>
              <a:buFont typeface="Open Sans"/>
              <a:buChar char="●"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Provide help on challenging issues common to most practitioners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idx="1" type="body"/>
          </p:nvPr>
        </p:nvSpPr>
        <p:spPr>
          <a:xfrm>
            <a:off x="712475" y="9971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EF8F00"/>
                </a:solidFill>
                <a:latin typeface="Open Sans"/>
                <a:ea typeface="Open Sans"/>
                <a:cs typeface="Open Sans"/>
                <a:sym typeface="Open Sans"/>
              </a:rPr>
              <a:t>Target Audience </a:t>
            </a:r>
            <a:endParaRPr b="1" sz="4000">
              <a:solidFill>
                <a:srgbClr val="EF8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t/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Practitioners who are using a media strategy focusing on making disciples who make disciples. 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t/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We recognize there are different understandings of </a:t>
            </a:r>
            <a:r>
              <a:rPr lang="en" sz="3000" u="sng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field strategy</a:t>
            </a: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 (DMM, 4 Fields, local church introductions, online groups) </a:t>
            </a:r>
            <a:r>
              <a:rPr lang="en" sz="3000" u="sng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and media strategy</a:t>
            </a: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 (media to movements, Discover Jesus Initiative, individual “grassroots” outreach, etc). 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/>
          <p:nvPr>
            <p:ph idx="1" type="body"/>
          </p:nvPr>
        </p:nvSpPr>
        <p:spPr>
          <a:xfrm>
            <a:off x="81900" y="863550"/>
            <a:ext cx="898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EF8F00"/>
                </a:solidFill>
                <a:latin typeface="Open Sans"/>
                <a:ea typeface="Open Sans"/>
                <a:cs typeface="Open Sans"/>
                <a:sym typeface="Open Sans"/>
              </a:rPr>
              <a:t>Topic </a:t>
            </a:r>
            <a:endParaRPr b="1" sz="4000">
              <a:solidFill>
                <a:srgbClr val="EF8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“Best Practices &amp; Troubleshooting in Partnership Building”</a:t>
            </a:r>
            <a:endParaRPr sz="2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>
            <p:ph idx="1" type="body"/>
          </p:nvPr>
        </p:nvSpPr>
        <p:spPr>
          <a:xfrm>
            <a:off x="847200" y="842700"/>
            <a:ext cx="7695600" cy="3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b="1" lang="en" sz="4000">
                <a:solidFill>
                  <a:srgbClr val="EF8F00"/>
                </a:solidFill>
                <a:latin typeface="Open Sans"/>
                <a:ea typeface="Open Sans"/>
                <a:cs typeface="Open Sans"/>
                <a:sym typeface="Open Sans"/>
              </a:rPr>
              <a:t>Meeting Format</a:t>
            </a:r>
            <a:r>
              <a:rPr lang="en" sz="4000">
                <a:solidFill>
                  <a:srgbClr val="EF8F00"/>
                </a:solidFill>
                <a:latin typeface="Open Sans"/>
                <a:ea typeface="Open Sans"/>
                <a:cs typeface="Open Sans"/>
                <a:sym typeface="Open Sans"/>
              </a:rPr>
              <a:t> (times are in UTC)</a:t>
            </a:r>
            <a:endParaRPr sz="4000">
              <a:solidFill>
                <a:srgbClr val="EF8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t/>
            </a:r>
            <a:endParaRPr sz="4000">
              <a:solidFill>
                <a:srgbClr val="EF8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ct val="100000"/>
              <a:buFont typeface="Open Sans"/>
              <a:buChar char="●"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15:00 Welcome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ct val="100000"/>
              <a:buFont typeface="Open Sans"/>
              <a:buChar char="●"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15:10 Presentations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ct val="100000"/>
              <a:buFont typeface="Open Sans"/>
              <a:buChar char="●"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15:40 Q&amp;A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ct val="100000"/>
              <a:buFont typeface="Open Sans"/>
              <a:buChar char="●"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16:00 Breakouts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ct val="100000"/>
              <a:buFont typeface="Open Sans"/>
              <a:buChar char="●"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16:07 Regroup and Share  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ct val="100000"/>
              <a:buFont typeface="Open Sans"/>
              <a:buChar char="●"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16:15 Final Q&amp;A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ct val="100000"/>
              <a:buFont typeface="Open Sans"/>
              <a:buChar char="●"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16:25 Next Steps / Resources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ct val="100000"/>
              <a:buFont typeface="Open Sans"/>
              <a:buChar char="●"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16:30 End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8" title="Screenshot 2025-04-29 at 10.33.29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071" y="0"/>
            <a:ext cx="734785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/>
          <p:nvPr>
            <p:ph idx="1" type="body"/>
          </p:nvPr>
        </p:nvSpPr>
        <p:spPr>
          <a:xfrm>
            <a:off x="565200" y="974575"/>
            <a:ext cx="8308800" cy="3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000">
                <a:solidFill>
                  <a:srgbClr val="EF8F00"/>
                </a:solidFill>
                <a:latin typeface="Open Sans"/>
                <a:ea typeface="Open Sans"/>
                <a:cs typeface="Open Sans"/>
                <a:sym typeface="Open Sans"/>
              </a:rPr>
              <a:t>How confident are you</a:t>
            </a:r>
            <a:r>
              <a:rPr b="1" lang="en" sz="4000">
                <a:solidFill>
                  <a:srgbClr val="EF8F00"/>
                </a:solidFill>
                <a:latin typeface="Open Sans"/>
                <a:ea typeface="Open Sans"/>
                <a:cs typeface="Open Sans"/>
                <a:sym typeface="Open Sans"/>
              </a:rPr>
              <a:t> in your ability to discern who to partner </a:t>
            </a:r>
            <a:r>
              <a:rPr b="1" lang="en" sz="4000">
                <a:solidFill>
                  <a:srgbClr val="EF8F00"/>
                </a:solidFill>
                <a:latin typeface="Open Sans"/>
                <a:ea typeface="Open Sans"/>
                <a:cs typeface="Open Sans"/>
                <a:sym typeface="Open Sans"/>
              </a:rPr>
              <a:t>with</a:t>
            </a:r>
            <a:r>
              <a:rPr b="1" lang="en" sz="4000">
                <a:solidFill>
                  <a:srgbClr val="EF8F00"/>
                </a:solidFill>
                <a:latin typeface="Open Sans"/>
                <a:ea typeface="Open Sans"/>
                <a:cs typeface="Open Sans"/>
                <a:sym typeface="Open Sans"/>
              </a:rPr>
              <a:t> in your digital to disciple-making efforts? </a:t>
            </a:r>
            <a:endParaRPr sz="4000">
              <a:solidFill>
                <a:srgbClr val="EF8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94">
              <a:solidFill>
                <a:srgbClr val="EF8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/>
          <p:nvPr>
            <p:ph idx="1" type="body"/>
          </p:nvPr>
        </p:nvSpPr>
        <p:spPr>
          <a:xfrm>
            <a:off x="577200" y="842700"/>
            <a:ext cx="8308800" cy="3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000">
                <a:solidFill>
                  <a:srgbClr val="EF8F00"/>
                </a:solidFill>
                <a:latin typeface="Open Sans"/>
                <a:ea typeface="Open Sans"/>
                <a:cs typeface="Open Sans"/>
                <a:sym typeface="Open Sans"/>
              </a:rPr>
              <a:t>Filters For Effective Partnership </a:t>
            </a:r>
            <a:endParaRPr sz="4000">
              <a:solidFill>
                <a:srgbClr val="EF8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94">
              <a:solidFill>
                <a:srgbClr val="EF8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3000"/>
              <a:buFont typeface="Open Sans"/>
              <a:buChar char="●"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Connection 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3000"/>
              <a:buFont typeface="Open Sans"/>
              <a:buChar char="●"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Calling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3000"/>
              <a:buFont typeface="Open Sans"/>
              <a:buChar char="●"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Clarity of mission 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3000"/>
              <a:buFont typeface="Open Sans"/>
              <a:buChar char="●"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Commitment 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/>
          <p:nvPr>
            <p:ph idx="1" type="body"/>
          </p:nvPr>
        </p:nvSpPr>
        <p:spPr>
          <a:xfrm>
            <a:off x="517250" y="1306800"/>
            <a:ext cx="8308800" cy="25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b="1" lang="en" sz="4000">
                <a:solidFill>
                  <a:srgbClr val="EF8F00"/>
                </a:solidFill>
                <a:latin typeface="Open Sans"/>
                <a:ea typeface="Open Sans"/>
                <a:cs typeface="Open Sans"/>
                <a:sym typeface="Open Sans"/>
              </a:rPr>
              <a:t>Connection</a:t>
            </a:r>
            <a:r>
              <a:rPr b="1" lang="en" sz="4000">
                <a:solidFill>
                  <a:srgbClr val="EF8F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4000">
              <a:solidFill>
                <a:srgbClr val="EF8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938"/>
              <a:buFont typeface="Arial"/>
              <a:buNone/>
            </a:pPr>
            <a:r>
              <a:t/>
            </a:r>
            <a:endParaRPr sz="2294">
              <a:solidFill>
                <a:srgbClr val="EF8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Principle: </a:t>
            </a: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People over projects 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“By this shall all men know that you are my disciples, if you have love one for another.” John 15:35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25715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300">
                <a:solidFill>
                  <a:srgbClr val="EF8F00"/>
                </a:solidFill>
                <a:latin typeface="Open Sans"/>
                <a:ea typeface="Open Sans"/>
                <a:cs typeface="Open Sans"/>
                <a:sym typeface="Open Sans"/>
              </a:rPr>
              <a:t>Hosted by</a:t>
            </a:r>
            <a:endParaRPr b="1" sz="4300">
              <a:solidFill>
                <a:srgbClr val="EF8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4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The Digital Disciple Making Network Lead Team Partners: </a:t>
            </a:r>
            <a:endParaRPr sz="214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40" u="sng">
                <a:solidFill>
                  <a:srgbClr val="009594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East West</a:t>
            </a:r>
            <a:r>
              <a:rPr lang="en" sz="2140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2140" u="sng">
                <a:solidFill>
                  <a:srgbClr val="0F9B7D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Frontiers</a:t>
            </a:r>
            <a:r>
              <a:rPr lang="en" sz="2140">
                <a:solidFill>
                  <a:srgbClr val="0F9B7D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2140" u="sng">
                <a:solidFill>
                  <a:srgbClr val="0F9B7D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IMB</a:t>
            </a:r>
            <a:r>
              <a:rPr lang="en" sz="2140">
                <a:solidFill>
                  <a:srgbClr val="0F9B7D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2140" u="sng">
                <a:solidFill>
                  <a:srgbClr val="0F9B7D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Jesus Film Project</a:t>
            </a:r>
            <a:r>
              <a:rPr lang="en" sz="2140">
                <a:solidFill>
                  <a:srgbClr val="0F9B7D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2140" u="sng">
                <a:solidFill>
                  <a:srgbClr val="0F9B7D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Kavanah Media</a:t>
            </a:r>
            <a:r>
              <a:rPr lang="en" sz="2140">
                <a:solidFill>
                  <a:srgbClr val="0F9B7D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214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Gospel Ambition</a:t>
            </a:r>
            <a:r>
              <a:rPr lang="en" sz="2140">
                <a:solidFill>
                  <a:srgbClr val="0F9B7D"/>
                </a:solidFill>
                <a:latin typeface="Open Sans"/>
                <a:ea typeface="Open Sans"/>
                <a:cs typeface="Open Sans"/>
                <a:sym typeface="Open Sans"/>
              </a:rPr>
              <a:t>, M13, </a:t>
            </a:r>
            <a:r>
              <a:rPr lang="en" sz="2140" u="sng">
                <a:solidFill>
                  <a:srgbClr val="0F9B7D"/>
                </a:solidFill>
                <a:latin typeface="Open Sans"/>
                <a:ea typeface="Open Sans"/>
                <a:cs typeface="Open Sans"/>
                <a:sym typeface="Open Sa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Media to Movements</a:t>
            </a:r>
            <a:r>
              <a:rPr lang="en" sz="2140">
                <a:solidFill>
                  <a:srgbClr val="0F9B7D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2140" u="sng">
                <a:solidFill>
                  <a:srgbClr val="0F9B7D"/>
                </a:solidFill>
                <a:latin typeface="Open Sans"/>
                <a:ea typeface="Open Sans"/>
                <a:cs typeface="Open Sans"/>
                <a:sym typeface="Open Sans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Mission Media U</a:t>
            </a:r>
            <a:r>
              <a:rPr lang="en" sz="2140">
                <a:solidFill>
                  <a:srgbClr val="0F9B7D"/>
                </a:solidFill>
                <a:latin typeface="Open Sans"/>
                <a:ea typeface="Open Sans"/>
                <a:cs typeface="Open Sans"/>
                <a:sym typeface="Open Sans"/>
              </a:rPr>
              <a:t> / </a:t>
            </a:r>
            <a:r>
              <a:rPr lang="en" sz="2140" u="sng">
                <a:solidFill>
                  <a:srgbClr val="0F9B7D"/>
                </a:solidFill>
                <a:latin typeface="Open Sans"/>
                <a:ea typeface="Open Sans"/>
                <a:cs typeface="Open Sans"/>
                <a:sym typeface="Open Sans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Visual Story Network</a:t>
            </a:r>
            <a:r>
              <a:rPr lang="en" sz="2140">
                <a:solidFill>
                  <a:srgbClr val="0F9B7D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2140" u="sng">
                <a:solidFill>
                  <a:srgbClr val="0F9B7D"/>
                </a:solidFill>
                <a:latin typeface="Open Sans"/>
                <a:ea typeface="Open Sans"/>
                <a:cs typeface="Open Sans"/>
                <a:sym typeface="Open Sans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OneKingdom</a:t>
            </a:r>
            <a:r>
              <a:rPr lang="en" sz="2140">
                <a:solidFill>
                  <a:srgbClr val="0F9B7D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2140" u="sng">
                <a:solidFill>
                  <a:srgbClr val="0F9B7D"/>
                </a:solidFill>
                <a:latin typeface="Open Sans"/>
                <a:ea typeface="Open Sans"/>
                <a:cs typeface="Open Sans"/>
                <a:sym typeface="Open Sans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TWR Motion</a:t>
            </a:r>
            <a:endParaRPr sz="214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11700" y="3520325"/>
            <a:ext cx="3695699" cy="121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/>
          <p:nvPr>
            <p:ph idx="1" type="body"/>
          </p:nvPr>
        </p:nvSpPr>
        <p:spPr>
          <a:xfrm>
            <a:off x="577200" y="1306800"/>
            <a:ext cx="8308800" cy="25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000">
                <a:solidFill>
                  <a:srgbClr val="EF8F00"/>
                </a:solidFill>
                <a:latin typeface="Open Sans"/>
                <a:ea typeface="Open Sans"/>
                <a:cs typeface="Open Sans"/>
                <a:sym typeface="Open Sans"/>
              </a:rPr>
              <a:t>Calling </a:t>
            </a:r>
            <a:endParaRPr sz="4000">
              <a:solidFill>
                <a:srgbClr val="EF8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94">
              <a:solidFill>
                <a:srgbClr val="EF8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Principle:</a:t>
            </a: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 Go slow and evaluate regularly 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"/>
          <p:cNvSpPr txBox="1"/>
          <p:nvPr>
            <p:ph idx="1" type="body"/>
          </p:nvPr>
        </p:nvSpPr>
        <p:spPr>
          <a:xfrm>
            <a:off x="577200" y="1306800"/>
            <a:ext cx="8308800" cy="25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000">
                <a:solidFill>
                  <a:srgbClr val="EF8F00"/>
                </a:solidFill>
                <a:latin typeface="Open Sans"/>
                <a:ea typeface="Open Sans"/>
                <a:cs typeface="Open Sans"/>
                <a:sym typeface="Open Sans"/>
              </a:rPr>
              <a:t>Clarity</a:t>
            </a:r>
            <a:r>
              <a:rPr b="1" lang="en" sz="4000">
                <a:solidFill>
                  <a:srgbClr val="EF8F00"/>
                </a:solidFill>
                <a:latin typeface="Open Sans"/>
                <a:ea typeface="Open Sans"/>
                <a:cs typeface="Open Sans"/>
                <a:sym typeface="Open Sans"/>
              </a:rPr>
              <a:t> of Mission</a:t>
            </a:r>
            <a:endParaRPr sz="4000">
              <a:solidFill>
                <a:srgbClr val="EF8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94">
              <a:solidFill>
                <a:srgbClr val="EF8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Principle:</a:t>
            </a: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 Measure what matters- both qualitatively and </a:t>
            </a: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quantitatively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>
            <p:ph idx="1" type="body"/>
          </p:nvPr>
        </p:nvSpPr>
        <p:spPr>
          <a:xfrm>
            <a:off x="469275" y="1010600"/>
            <a:ext cx="8416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b="1" lang="en" sz="4000">
                <a:solidFill>
                  <a:srgbClr val="EF8F00"/>
                </a:solidFill>
                <a:latin typeface="Open Sans"/>
                <a:ea typeface="Open Sans"/>
                <a:cs typeface="Open Sans"/>
                <a:sym typeface="Open Sans"/>
              </a:rPr>
              <a:t>Commitment</a:t>
            </a:r>
            <a:endParaRPr sz="4000">
              <a:solidFill>
                <a:srgbClr val="EF8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938"/>
              <a:buFont typeface="Arial"/>
              <a:buNone/>
            </a:pPr>
            <a:r>
              <a:t/>
            </a:r>
            <a:endParaRPr sz="2294">
              <a:solidFill>
                <a:srgbClr val="EF8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Principle:</a:t>
            </a: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 Partnership is an investment. It should be appropriately discerned and not entered into lightly.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Tool: </a:t>
            </a: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Partnership documents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 txBox="1"/>
          <p:nvPr>
            <p:ph idx="1" type="body"/>
          </p:nvPr>
        </p:nvSpPr>
        <p:spPr>
          <a:xfrm>
            <a:off x="847200" y="842700"/>
            <a:ext cx="7695600" cy="3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b="1" lang="en" sz="4000">
                <a:solidFill>
                  <a:srgbClr val="EF8F00"/>
                </a:solidFill>
                <a:latin typeface="Open Sans"/>
                <a:ea typeface="Open Sans"/>
                <a:cs typeface="Open Sans"/>
                <a:sym typeface="Open Sans"/>
              </a:rPr>
              <a:t>Breakout Discussion Questions </a:t>
            </a:r>
            <a:r>
              <a:rPr lang="en" sz="4000">
                <a:solidFill>
                  <a:srgbClr val="EF8F00"/>
                </a:solidFill>
                <a:latin typeface="Open Sans"/>
                <a:ea typeface="Open Sans"/>
                <a:cs typeface="Open Sans"/>
                <a:sym typeface="Open Sans"/>
              </a:rPr>
              <a:t>(5 minutes)</a:t>
            </a:r>
            <a:endParaRPr sz="4000">
              <a:solidFill>
                <a:srgbClr val="EF8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t/>
            </a:r>
            <a:endParaRPr sz="4000">
              <a:solidFill>
                <a:srgbClr val="EF8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- What did you hear from the presenter? 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t/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- What would you like to understand more about from the presentation?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t/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- What do you want to take and adapt/adopt for your strategy?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780400" y="863550"/>
            <a:ext cx="7069500" cy="23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EF8F00"/>
                </a:solidFill>
                <a:latin typeface="Open Sans"/>
                <a:ea typeface="Open Sans"/>
                <a:cs typeface="Open Sans"/>
                <a:sym typeface="Open Sans"/>
              </a:rPr>
              <a:t>Mission</a:t>
            </a:r>
            <a:r>
              <a:rPr b="1" lang="en" sz="1400">
                <a:solidFill>
                  <a:srgbClr val="EF8F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1400">
              <a:solidFill>
                <a:srgbClr val="EF8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EF8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We exist to equip disciple makers to accelerate movements with an end-to-end strategy with an emphasis on least-reached people.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7600" y="3709200"/>
            <a:ext cx="3695699" cy="121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863550"/>
            <a:ext cx="8206200" cy="30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EF8F00"/>
                </a:solidFill>
                <a:latin typeface="Open Sans"/>
                <a:ea typeface="Open Sans"/>
                <a:cs typeface="Open Sans"/>
                <a:sym typeface="Open Sans"/>
              </a:rPr>
              <a:t>Uniqueness</a:t>
            </a:r>
            <a:endParaRPr b="1" sz="4000">
              <a:solidFill>
                <a:srgbClr val="EF8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EF8F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1400">
              <a:solidFill>
                <a:srgbClr val="EF8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999"/>
              <a:buFont typeface="Arial"/>
              <a:buNone/>
            </a:pPr>
            <a:r>
              <a:rPr lang="en" sz="3142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Our leadership team is composed of those with the capacity to provide training, mentoring and media resources to a broad base of practitioners.</a:t>
            </a:r>
            <a:endParaRPr sz="3142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999"/>
              <a:buFont typeface="Arial"/>
              <a:buNone/>
            </a:pPr>
            <a:r>
              <a:t/>
            </a:r>
            <a:endParaRPr sz="3142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999"/>
              <a:buFont typeface="Arial"/>
              <a:buNone/>
            </a:pPr>
            <a:r>
              <a:rPr lang="en" sz="3142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We emphasize media strategies that begin with the end in mind, focusing on making disciples who make disciples.</a:t>
            </a:r>
            <a:endParaRPr sz="3142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t/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7600" y="3709200"/>
            <a:ext cx="3695699" cy="121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b="1" lang="en" sz="4000">
                <a:solidFill>
                  <a:srgbClr val="EF8F00"/>
                </a:solidFill>
                <a:latin typeface="Open Sans"/>
                <a:ea typeface="Open Sans"/>
                <a:cs typeface="Open Sans"/>
                <a:sym typeface="Open Sans"/>
              </a:rPr>
              <a:t>Our Story: Part I</a:t>
            </a:r>
            <a:endParaRPr b="1" sz="4000">
              <a:solidFill>
                <a:srgbClr val="EF8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2000</a:t>
            </a: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: An Arabic web site and follow-up strategy was formed to find seekers.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t/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Late 2000’s</a:t>
            </a:r>
            <a:endParaRPr b="1"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Dr. Frank Preston did research on how people were reached online and began to think about how to use digital strategies for disciple-making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t/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An innovative team in North Africa launched an evangelistic website and built a country-wide network to facilitate face-to-face follow-up.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11700" y="484000"/>
            <a:ext cx="8520600" cy="40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b="1" lang="en" sz="4000">
                <a:solidFill>
                  <a:srgbClr val="EF8F00"/>
                </a:solidFill>
                <a:latin typeface="Open Sans"/>
                <a:ea typeface="Open Sans"/>
                <a:cs typeface="Open Sans"/>
                <a:sym typeface="Open Sans"/>
              </a:rPr>
              <a:t>Our Story: Part II</a:t>
            </a:r>
            <a:endParaRPr b="1" sz="4000">
              <a:solidFill>
                <a:srgbClr val="EF8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2012</a:t>
            </a: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: Based on Dr. Preston’s research, a media </a:t>
            </a: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initiative</a:t>
            </a: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 was started in SE Asia that is now locally led involving a country-wide network.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2014</a:t>
            </a: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: A “Media to Movements” team and blog was formed by a mission organization. This began to inspire and train other teams. 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2015-2018</a:t>
            </a: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: Other training, media and technology efforts emerged like 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ct val="100000"/>
              <a:buFont typeface="Open Sans"/>
              <a:buChar char="●"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Kingdom.Training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ct val="100000"/>
              <a:buFont typeface="Open Sans"/>
              <a:buChar char="●"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Mission Media U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ct val="100000"/>
              <a:buFont typeface="Open Sans"/>
              <a:buChar char="●"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Social Media for Missions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ct val="100000"/>
              <a:buFont typeface="Open Sans"/>
              <a:buChar char="●"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Kavanah Media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ct val="100000"/>
              <a:buFont typeface="Open Sans"/>
              <a:buChar char="●"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Share the Story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ct val="100000"/>
              <a:buFont typeface="Open Sans"/>
              <a:buChar char="●"/>
            </a:pP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Disciple.Tools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580000" y="842600"/>
            <a:ext cx="7926300" cy="34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b="1" lang="en" sz="4000">
                <a:solidFill>
                  <a:srgbClr val="EF8F00"/>
                </a:solidFill>
                <a:latin typeface="Open Sans"/>
                <a:ea typeface="Open Sans"/>
                <a:cs typeface="Open Sans"/>
                <a:sym typeface="Open Sans"/>
              </a:rPr>
              <a:t>Our Story: Part III</a:t>
            </a:r>
            <a:endParaRPr b="1" sz="4000">
              <a:solidFill>
                <a:srgbClr val="EF8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2019</a:t>
            </a: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: The “Media to Movements Coalition” was formed bringing together the various organizations involved in media initiated disciple-making. 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2020 - present</a:t>
            </a:r>
            <a:r>
              <a:rPr lang="en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: An ecosystem emerges involving training, prayer, research, metric-tracking, regional hubs and communities of practice. </a:t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20"/>
          <p:cNvPicPr preferRelativeResize="0"/>
          <p:nvPr/>
        </p:nvPicPr>
        <p:blipFill rotWithShape="1">
          <a:blip r:embed="rId3">
            <a:alphaModFix/>
          </a:blip>
          <a:srcRect b="268" l="0" r="0" t="278"/>
          <a:stretch/>
        </p:blipFill>
        <p:spPr>
          <a:xfrm>
            <a:off x="421350" y="0"/>
            <a:ext cx="8309076" cy="522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2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25" y="0"/>
            <a:ext cx="8419476" cy="5206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